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912" r:id="rId2"/>
  </p:sldMasterIdLst>
  <p:notesMasterIdLst>
    <p:notesMasterId r:id="rId38"/>
  </p:notesMasterIdLst>
  <p:handoutMasterIdLst>
    <p:handoutMasterId r:id="rId39"/>
  </p:handoutMasterIdLst>
  <p:sldIdLst>
    <p:sldId id="256" r:id="rId3"/>
    <p:sldId id="506" r:id="rId4"/>
    <p:sldId id="509" r:id="rId5"/>
    <p:sldId id="517" r:id="rId6"/>
    <p:sldId id="519" r:id="rId7"/>
    <p:sldId id="577" r:id="rId8"/>
    <p:sldId id="579" r:id="rId9"/>
    <p:sldId id="580" r:id="rId10"/>
    <p:sldId id="578" r:id="rId11"/>
    <p:sldId id="581" r:id="rId12"/>
    <p:sldId id="582" r:id="rId13"/>
    <p:sldId id="583" r:id="rId14"/>
    <p:sldId id="584" r:id="rId15"/>
    <p:sldId id="585" r:id="rId16"/>
    <p:sldId id="586" r:id="rId17"/>
    <p:sldId id="587" r:id="rId18"/>
    <p:sldId id="589" r:id="rId19"/>
    <p:sldId id="530" r:id="rId20"/>
    <p:sldId id="590" r:id="rId21"/>
    <p:sldId id="592" r:id="rId22"/>
    <p:sldId id="591" r:id="rId23"/>
    <p:sldId id="593" r:id="rId24"/>
    <p:sldId id="594" r:id="rId25"/>
    <p:sldId id="595" r:id="rId26"/>
    <p:sldId id="596" r:id="rId27"/>
    <p:sldId id="597" r:id="rId28"/>
    <p:sldId id="598" r:id="rId29"/>
    <p:sldId id="599" r:id="rId30"/>
    <p:sldId id="600" r:id="rId31"/>
    <p:sldId id="601" r:id="rId32"/>
    <p:sldId id="602" r:id="rId33"/>
    <p:sldId id="603" r:id="rId34"/>
    <p:sldId id="604" r:id="rId35"/>
    <p:sldId id="605" r:id="rId36"/>
    <p:sldId id="606" r:id="rId37"/>
  </p:sldIdLst>
  <p:sldSz cx="9144000" cy="6858000" type="screen4x3"/>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ug Kim" initials="D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815"/>
    <a:srgbClr val="CBCFD4"/>
    <a:srgbClr val="FF9900"/>
    <a:srgbClr val="FAFAFA"/>
    <a:srgbClr val="D35641"/>
    <a:srgbClr val="F2F2F2"/>
    <a:srgbClr val="CCECFF"/>
    <a:srgbClr val="99CCFF"/>
    <a:srgbClr val="00990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21" autoAdjust="0"/>
    <p:restoredTop sz="78102" autoAdjust="0"/>
  </p:normalViewPr>
  <p:slideViewPr>
    <p:cSldViewPr>
      <p:cViewPr varScale="1">
        <p:scale>
          <a:sx n="71" d="100"/>
          <a:sy n="71" d="100"/>
        </p:scale>
        <p:origin x="1794" y="66"/>
      </p:cViewPr>
      <p:guideLst>
        <p:guide orient="horz" pos="2160"/>
        <p:guide pos="2880"/>
      </p:guideLst>
    </p:cSldViewPr>
  </p:slideViewPr>
  <p:outlineViewPr>
    <p:cViewPr>
      <p:scale>
        <a:sx n="33" d="100"/>
        <a:sy n="33" d="100"/>
      </p:scale>
      <p:origin x="48" y="1197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7" d="100"/>
          <a:sy n="57" d="100"/>
        </p:scale>
        <p:origin x="2832" y="72"/>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C32A10FF-6EC3-409C-92CD-03AF06C01504}" type="datetimeFigureOut">
              <a:rPr lang="en-US" smtClean="0"/>
              <a:pPr/>
              <a:t>5/29/2021</a:t>
            </a:fld>
            <a:endParaRPr lang="en-US"/>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A9A7FCCF-6F87-40CA-8718-0A6B63E08A81}" type="slidenum">
              <a:rPr lang="en-US" smtClean="0"/>
              <a:pPr/>
              <a:t>‹#›</a:t>
            </a:fld>
            <a:endParaRPr lang="en-US"/>
          </a:p>
        </p:txBody>
      </p:sp>
    </p:spTree>
    <p:extLst>
      <p:ext uri="{BB962C8B-B14F-4D97-AF65-F5344CB8AC3E}">
        <p14:creationId xmlns:p14="http://schemas.microsoft.com/office/powerpoint/2010/main" val="12982359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DDF8AD2-EB53-48AB-A5A7-109F783CF5C6}" type="datetimeFigureOut">
              <a:rPr lang="en-US" smtClean="0"/>
              <a:pPr/>
              <a:t>5/29/2021</a:t>
            </a:fld>
            <a:endParaRPr lang="en-US"/>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44A81E2E-D922-44F1-85C5-24BEA430009F}" type="slidenum">
              <a:rPr lang="en-US" smtClean="0"/>
              <a:pPr/>
              <a:t>‹#›</a:t>
            </a:fld>
            <a:endParaRPr lang="en-US"/>
          </a:p>
        </p:txBody>
      </p:sp>
    </p:spTree>
    <p:extLst>
      <p:ext uri="{BB962C8B-B14F-4D97-AF65-F5344CB8AC3E}">
        <p14:creationId xmlns:p14="http://schemas.microsoft.com/office/powerpoint/2010/main" val="19375667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1</a:t>
            </a:fld>
            <a:endParaRPr lang="en-US"/>
          </a:p>
        </p:txBody>
      </p:sp>
    </p:spTree>
    <p:extLst>
      <p:ext uri="{BB962C8B-B14F-4D97-AF65-F5344CB8AC3E}">
        <p14:creationId xmlns:p14="http://schemas.microsoft.com/office/powerpoint/2010/main" val="130746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32</a:t>
            </a:fld>
            <a:endParaRPr lang="en-US"/>
          </a:p>
        </p:txBody>
      </p:sp>
    </p:spTree>
    <p:extLst>
      <p:ext uri="{BB962C8B-B14F-4D97-AF65-F5344CB8AC3E}">
        <p14:creationId xmlns:p14="http://schemas.microsoft.com/office/powerpoint/2010/main" val="2082145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Sự khác biệt giữa mô phỏng rời rạc và liên tục được thúc đẩy bởi</a:t>
            </a:r>
          </a:p>
          <a:p>
            <a:r>
              <a:rPr lang="vi-VN" dirty="0" smtClean="0"/>
              <a:t>luận điểm kỹ thuật, không phải quan điểm quân sự. Khi các đối tượng được mô phỏng, chúng</a:t>
            </a:r>
          </a:p>
          <a:p>
            <a:r>
              <a:rPr lang="vi-VN" dirty="0" smtClean="0"/>
              <a:t>được đặc trưng bởi một tập hợp các biến trạng thái nắm bắt trạng thái tổng thể của</a:t>
            </a:r>
          </a:p>
          <a:p>
            <a:r>
              <a:rPr lang="vi-VN" dirty="0" smtClean="0"/>
              <a:t>vật. Các biến điển hình là vị trí, vận tốc, cũng như đạn dược còn lại,</a:t>
            </a:r>
          </a:p>
          <a:p>
            <a:r>
              <a:rPr lang="vi-VN" dirty="0" smtClean="0"/>
              <a:t>mức độ sẵn sàng cho một hoạt động nhất định và hơn thế nữa. Trong sự rời rạc</a:t>
            </a:r>
          </a:p>
          <a:p>
            <a:r>
              <a:rPr lang="vi-VN" dirty="0" smtClean="0"/>
              <a:t>mô hình mô phỏng, các biến trạng thái này thay đổi ngay lập tức. Điều này thường</a:t>
            </a:r>
          </a:p>
          <a:p>
            <a:r>
              <a:rPr lang="vi-VN" dirty="0" smtClean="0"/>
              <a:t>được kích hoạt bởi một sự kiện. Nếu các trạng thái thay đổi liên tục theo thời gian, thì</a:t>
            </a:r>
          </a:p>
          <a:p>
            <a:r>
              <a:rPr lang="vi-VN" dirty="0" smtClean="0"/>
              <a:t>mô hình mô phỏng được sử dụng. Có thể có các dạng hỗn hợp, và đôi khi</a:t>
            </a:r>
          </a:p>
          <a:p>
            <a:r>
              <a:rPr lang="vi-VN" dirty="0" smtClean="0"/>
              <a:t>gọi tắt là các phương pháp mô phỏng không đồng nhất. Như các máy tính được sử dụng cho</a:t>
            </a:r>
          </a:p>
          <a:p>
            <a:r>
              <a:rPr lang="vi-VN" dirty="0" smtClean="0"/>
              <a:t>việc thực thi, như một quy luật, máy tính kỹ thuật số, giải quyết các thay đổi trạng thái liên tục</a:t>
            </a:r>
          </a:p>
          <a:p>
            <a:r>
              <a:rPr lang="vi-VN" dirty="0" smtClean="0"/>
              <a:t>yêu cầu tính gần đúng số, điều này luôn tạo ra các lỗi số.</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33</a:t>
            </a:fld>
            <a:endParaRPr lang="en-US"/>
          </a:p>
        </p:txBody>
      </p:sp>
    </p:spTree>
    <p:extLst>
      <p:ext uri="{BB962C8B-B14F-4D97-AF65-F5344CB8AC3E}">
        <p14:creationId xmlns:p14="http://schemas.microsoft.com/office/powerpoint/2010/main" val="1117916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34</a:t>
            </a:fld>
            <a:endParaRPr lang="en-US"/>
          </a:p>
        </p:txBody>
      </p:sp>
    </p:spTree>
    <p:extLst>
      <p:ext uri="{BB962C8B-B14F-4D97-AF65-F5344CB8AC3E}">
        <p14:creationId xmlns:p14="http://schemas.microsoft.com/office/powerpoint/2010/main" val="22512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Resolution answers the question of how detailed something is modeled in the simulation system. The more detail is added, the higher the resolution. Scope answers the question about what is represented in the simulation system. What has been recognized as important in the viewpoint of one simulation may have been seen to be </a:t>
            </a:r>
            <a:r>
              <a:rPr lang="en-US" dirty="0" err="1" smtClean="0"/>
              <a:t>neglectable</a:t>
            </a:r>
            <a:r>
              <a:rPr lang="en-US" dirty="0" smtClean="0"/>
              <a:t> in another simulation system. Structure describes how observed details are grouped into concepts. The same attributes can be used to describe different concepts in two simulation models, resulting in different structures that are used to categorize the observations of the real system. Figure 4.5 depicts these three terms. In real systems, they are often combined and hard to recognize.</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35</a:t>
            </a:fld>
            <a:endParaRPr lang="en-US"/>
          </a:p>
        </p:txBody>
      </p:sp>
    </p:spTree>
    <p:extLst>
      <p:ext uri="{BB962C8B-B14F-4D97-AF65-F5344CB8AC3E}">
        <p14:creationId xmlns:p14="http://schemas.microsoft.com/office/powerpoint/2010/main" val="326568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4A81E2E-D922-44F1-85C5-24BEA430009F}" type="slidenum">
              <a:rPr lang="en-US" smtClean="0"/>
              <a:pPr/>
              <a:t>18</a:t>
            </a:fld>
            <a:endParaRPr lang="en-US"/>
          </a:p>
        </p:txBody>
      </p:sp>
    </p:spTree>
    <p:extLst>
      <p:ext uri="{BB962C8B-B14F-4D97-AF65-F5344CB8AC3E}">
        <p14:creationId xmlns:p14="http://schemas.microsoft.com/office/powerpoint/2010/main" val="1798053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Institute of Electrical and Electronics Engineers (IEEE) Code of Ethics; • the Military Operations Research Society (MORS) Goals and Code of Ethics; and • the Code of Professional Ethics for </a:t>
            </a:r>
            <a:r>
              <a:rPr lang="en-US" dirty="0" err="1" smtClean="0"/>
              <a:t>Simulationists</a:t>
            </a:r>
            <a:r>
              <a:rPr lang="en-US" dirty="0" smtClean="0"/>
              <a:t>, as recognized by several simulation organizations, such as the Society for Modeling and Simulation (</a:t>
            </a:r>
            <a:r>
              <a:rPr lang="en-US" dirty="0" err="1" smtClean="0"/>
              <a:t>SCS</a:t>
            </a:r>
            <a:r>
              <a:rPr lang="en-US" dirty="0" smtClean="0"/>
              <a:t>), the Simulation Interoperability Standards Organization (</a:t>
            </a:r>
            <a:r>
              <a:rPr lang="en-US" dirty="0" err="1" smtClean="0"/>
              <a:t>SISO</a:t>
            </a:r>
            <a:r>
              <a:rPr lang="en-US" dirty="0" smtClean="0"/>
              <a:t>), and the North Atlantic Treaty Organization (NATO) Research and Technology Organization (</a:t>
            </a:r>
            <a:r>
              <a:rPr lang="en-US" dirty="0" err="1" smtClean="0"/>
              <a:t>RTO</a:t>
            </a:r>
            <a:r>
              <a:rPr lang="en-US" dirty="0" smtClean="0"/>
              <a:t>) Modeling and Simulation Group (MSG).</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23</a:t>
            </a:fld>
            <a:endParaRPr lang="en-US"/>
          </a:p>
        </p:txBody>
      </p:sp>
    </p:spTree>
    <p:extLst>
      <p:ext uri="{BB962C8B-B14F-4D97-AF65-F5344CB8AC3E}">
        <p14:creationId xmlns:p14="http://schemas.microsoft.com/office/powerpoint/2010/main" val="349204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25</a:t>
            </a:fld>
            <a:endParaRPr lang="en-US"/>
          </a:p>
        </p:txBody>
      </p:sp>
    </p:spTree>
    <p:extLst>
      <p:ext uri="{BB962C8B-B14F-4D97-AF65-F5344CB8AC3E}">
        <p14:creationId xmlns:p14="http://schemas.microsoft.com/office/powerpoint/2010/main" val="278558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 Mô hình vật lý là một đại diện vật lý của một đối tượng trong thế giới thực như nó liên quan đến các mô hình biểu tượng ở dạng mô phỏng. Mô hình vật lý bao gồm các đối tượng chẳng hạn như phiên bản thu nhỏ của đường hàng không và đường viền tàu để sử dụng trong các đường hầm gió và các dự án xây dựng như các tòa nhà mới. Càng nhiều thuộc tính được đại diện bởi một mô hình, thì mô hình càng phức tạp trở thành, tạo ra sự cân bằng giữa tính hoàn chỉnh và tính phức tạp. • Một mô hình toán học là một biểu diễn bao gồm các thủ tục hoặc thuật toán và phương trình toán học. Các mô hình này bao gồm một loạt các phương trình toán học hoặc các mối quan hệ có thể được giải một cách riêng biệt. Thông thường, các mô hình sử dụng kỹ thuật xấp xỉ số để giải các hàm toán học phức tạp mà các giá trị cụ thể không thể bắt nguồn từ. • Mô hình thủ tục là một biểu hiện của các mối quan hệ động của một tình huống được thể hiện bằng các quá trình toán học và logic. Những mô hình này là thường được gọi là mô phỏng.</a:t>
            </a:r>
            <a:endParaRPr lang="en-US" sz="1200" b="0" i="0" kern="1200" dirty="0" smtClean="0">
              <a:solidFill>
                <a:schemeClr val="tx1"/>
              </a:solidFill>
              <a:effectLst/>
              <a:latin typeface="+mn-lt"/>
              <a:ea typeface="+mn-ea"/>
              <a:cs typeface="+mn-cs"/>
            </a:endParaRPr>
          </a:p>
          <a:p>
            <a:r>
              <a:rPr lang="vi-VN" sz="1200" b="0" i="0" kern="1200" dirty="0" smtClean="0">
                <a:solidFill>
                  <a:schemeClr val="tx1"/>
                </a:solidFill>
                <a:effectLst/>
                <a:latin typeface="+mn-lt"/>
                <a:ea typeface="+mn-ea"/>
                <a:cs typeface="+mn-cs"/>
              </a:rPr>
              <a:t>Định nghĩa về một mô phỏng được đưa ra trong Tạp chí Chung (Bộ Hoa Kỳ của Defense, 1998) là nó “đại diện cho các hoạt động và tương tác theo thời gian. A mô phỏng có thể hoàn toàn tự động (tức là nó thực thi mà không có sự can thiệp của con người), hoặc nó có thể tương tác hoặc gián đoạn (tức là người dùng có thể can thiệp trong chấp hành). Mô phỏng là một đại diện hoạt động của các tính năng đã chọn của các sự kiện và quá trình trong thế giới thực hoặc giả định. Nó được tiến hành theo với các thủ tục và dữ liệu đã biết hoặc giả định, và với sự hỗ trợ của các phương pháp và thiết bị từ đơn giản đến phức tạp nhất. ” Mô hình hóa và Thuật ngữ mô phỏng (Bộ Quốc phòng Hoa Kỳ, 1998) chỉ đơn giản xác định một mô phỏng như một "phương pháp để thực hiện một mô hình theo thời gian."</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26</a:t>
            </a:fld>
            <a:endParaRPr lang="en-US"/>
          </a:p>
        </p:txBody>
      </p:sp>
    </p:spTree>
    <p:extLst>
      <p:ext uri="{BB962C8B-B14F-4D97-AF65-F5344CB8AC3E}">
        <p14:creationId xmlns:p14="http://schemas.microsoft.com/office/powerpoint/2010/main" val="877846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28</a:t>
            </a:fld>
            <a:endParaRPr lang="en-US"/>
          </a:p>
        </p:txBody>
      </p:sp>
    </p:spTree>
    <p:extLst>
      <p:ext uri="{BB962C8B-B14F-4D97-AF65-F5344CB8AC3E}">
        <p14:creationId xmlns:p14="http://schemas.microsoft.com/office/powerpoint/2010/main" val="1192768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29</a:t>
            </a:fld>
            <a:endParaRPr lang="en-US"/>
          </a:p>
        </p:txBody>
      </p:sp>
    </p:spTree>
    <p:extLst>
      <p:ext uri="{BB962C8B-B14F-4D97-AF65-F5344CB8AC3E}">
        <p14:creationId xmlns:p14="http://schemas.microsoft.com/office/powerpoint/2010/main" val="35689775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smtClean="0">
                <a:solidFill>
                  <a:schemeClr val="tx1"/>
                </a:solidFill>
                <a:effectLst/>
                <a:latin typeface="+mn-lt"/>
                <a:ea typeface="+mn-ea"/>
                <a:cs typeface="+mn-cs"/>
              </a:rPr>
              <a:t>Mô phỏng quân sự được áp dụng trên tất cả các cấp độ của hoạt động quân sự. Mô phỏng là được áp dụng ở cấp chiến lược, là cấp cao nhất của các hoạt động được quan tâm trong các rạp chiếu của chiến tranh, như Chiến dịch Bão táp sa mạc, nơi phải đưa ra các quyết định được thực hiện nếu một quốc gia sẽ xảy ra chiến tranh hoặc tiếp tục các hoạt động khác, nhiều như xuống cấp độ kỹ thuật của các nền tảng riêng lẻ, nơi các mô hình kỹ thuật được sử dụng để nắm bắt các đặc tính vật lý của vật liệu như áo giáp, khí động học hậu quả của thiết bị mới hoặc tác động của một số mạch điện tử lên</a:t>
            </a:r>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30</a:t>
            </a:fld>
            <a:endParaRPr lang="en-US"/>
          </a:p>
        </p:txBody>
      </p:sp>
    </p:spTree>
    <p:extLst>
      <p:ext uri="{BB962C8B-B14F-4D97-AF65-F5344CB8AC3E}">
        <p14:creationId xmlns:p14="http://schemas.microsoft.com/office/powerpoint/2010/main" val="40049505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4A81E2E-D922-44F1-85C5-24BEA430009F}" type="slidenum">
              <a:rPr lang="en-US" smtClean="0"/>
              <a:pPr/>
              <a:t>31</a:t>
            </a:fld>
            <a:endParaRPr lang="en-US"/>
          </a:p>
        </p:txBody>
      </p:sp>
    </p:spTree>
    <p:extLst>
      <p:ext uri="{BB962C8B-B14F-4D97-AF65-F5344CB8AC3E}">
        <p14:creationId xmlns:p14="http://schemas.microsoft.com/office/powerpoint/2010/main" val="41722662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124" name="Picture 4"/>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 y="0"/>
            <a:ext cx="9143999" cy="338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457200" y="1828800"/>
            <a:ext cx="7772400" cy="1143000"/>
          </a:xfrm>
        </p:spPr>
        <p:txBody>
          <a:bodyPr anchor="ctr">
            <a:noAutofit/>
          </a:bodyPr>
          <a:lstStyle>
            <a:lvl1pPr>
              <a:lnSpc>
                <a:spcPct val="100000"/>
              </a:lnSpc>
              <a:defRPr lang="en-US" sz="3000" b="1" i="0" smtClean="0">
                <a:effectLst/>
              </a:defRPr>
            </a:lvl1pPr>
          </a:lstStyle>
          <a:p>
            <a:endParaRPr lang="en-US" dirty="0"/>
          </a:p>
        </p:txBody>
      </p:sp>
      <p:sp>
        <p:nvSpPr>
          <p:cNvPr id="3"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8" name="Picture 5"/>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3383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endParaRPr lang="en-US" dirty="0">
              <a:solidFill>
                <a:schemeClr val="bg1">
                  <a:lumMod val="65000"/>
                </a:schemeClr>
              </a:solidFill>
            </a:endParaRPr>
          </a:p>
        </p:txBody>
      </p:sp>
      <p:sp>
        <p:nvSpPr>
          <p:cNvPr id="5" name="Footer Placeholder 4"/>
          <p:cNvSpPr>
            <a:spLocks noGrp="1"/>
          </p:cNvSpPr>
          <p:nvPr>
            <p:ph type="ftr" sz="quarter" idx="11"/>
          </p:nvPr>
        </p:nvSpPr>
        <p:spPr/>
        <p:txBody>
          <a:bodyPr/>
          <a:lstStyle/>
          <a:p>
            <a:endParaRPr lang="en-US" dirty="0"/>
          </a:p>
        </p:txBody>
      </p:sp>
      <p:sp>
        <p:nvSpPr>
          <p:cNvPr id="11" name="Title 1"/>
          <p:cNvSpPr>
            <a:spLocks noGrp="1"/>
          </p:cNvSpPr>
          <p:nvPr>
            <p:ph type="ctrTitle"/>
          </p:nvPr>
        </p:nvSpPr>
        <p:spPr>
          <a:xfrm>
            <a:off x="457200" y="1828800"/>
            <a:ext cx="7772400" cy="1143000"/>
          </a:xfrm>
        </p:spPr>
        <p:txBody>
          <a:bodyPr anchor="ctr">
            <a:noAutofit/>
          </a:bodyPr>
          <a:lstStyle>
            <a:lvl1pPr>
              <a:lnSpc>
                <a:spcPct val="100000"/>
              </a:lnSpc>
              <a:defRPr sz="3600" spc="-80" baseline="0">
                <a:solidFill>
                  <a:schemeClr val="tx1">
                    <a:lumMod val="65000"/>
                    <a:lumOff val="35000"/>
                  </a:schemeClr>
                </a:solidFill>
                <a:latin typeface="Segoe" pitchFamily="34" charset="0"/>
              </a:defRPr>
            </a:lvl1pPr>
          </a:lstStyle>
          <a:p>
            <a:r>
              <a:rPr lang="en-US" smtClean="0"/>
              <a:t>Click to edit Master title style</a:t>
            </a:r>
            <a:endParaRPr lang="en-US" dirty="0"/>
          </a:p>
        </p:txBody>
      </p:sp>
      <p:sp>
        <p:nvSpPr>
          <p:cNvPr id="12" name="Subtitle 2"/>
          <p:cNvSpPr>
            <a:spLocks noGrp="1"/>
          </p:cNvSpPr>
          <p:nvPr>
            <p:ph type="subTitle" idx="1"/>
          </p:nvPr>
        </p:nvSpPr>
        <p:spPr>
          <a:xfrm>
            <a:off x="457200" y="2971800"/>
            <a:ext cx="7772400" cy="914400"/>
          </a:xfrm>
        </p:spPr>
        <p:txBody>
          <a:bodyPr/>
          <a:lstStyle>
            <a:lvl1pPr marL="0" indent="0" algn="l">
              <a:buNone/>
              <a:defRPr b="0" cap="all" spc="120" baseline="0">
                <a:solidFill>
                  <a:srgbClr val="FE5815"/>
                </a:solidFill>
                <a:latin typeface="Segoe"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64542369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1"/>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6002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762804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09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0800000" flipH="1">
            <a:off x="4699000" y="0"/>
            <a:ext cx="4445000" cy="212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endParaRPr lang="en-US" dirty="0">
              <a:solidFill>
                <a:schemeClr val="bg1">
                  <a:lumMod val="65000"/>
                </a:schemeClr>
              </a:solidFill>
            </a:endParaRPr>
          </a:p>
        </p:txBody>
      </p:sp>
      <p:sp>
        <p:nvSpPr>
          <p:cNvPr id="4" name="Footer Placeholder 3"/>
          <p:cNvSpPr>
            <a:spLocks noGrp="1"/>
          </p:cNvSpPr>
          <p:nvPr>
            <p:ph type="ftr" sz="quarter" idx="11"/>
          </p:nvPr>
        </p:nvSpPr>
        <p:spPr/>
        <p:txBody>
          <a:bodyPr/>
          <a:lstStyle/>
          <a:p>
            <a:endParaRPr lang="en-US" dirty="0"/>
          </a:p>
        </p:txBody>
      </p:sp>
      <p:sp>
        <p:nvSpPr>
          <p:cNvPr id="8" name="Title 1"/>
          <p:cNvSpPr>
            <a:spLocks noGrp="1"/>
          </p:cNvSpPr>
          <p:nvPr>
            <p:ph type="title"/>
          </p:nvPr>
        </p:nvSpPr>
        <p:spPr>
          <a:xfrm>
            <a:off x="685800" y="0"/>
            <a:ext cx="7620000" cy="1143000"/>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685800" y="1524000"/>
            <a:ext cx="7620000" cy="4373563"/>
          </a:xfrm>
        </p:spPr>
        <p:txBody>
          <a:bodyPr/>
          <a:lstStyle>
            <a:lvl1pPr>
              <a:defRPr sz="2200">
                <a:latin typeface="Segoe"/>
              </a:defRPr>
            </a:lvl1pPr>
            <a:lvl2pPr>
              <a:defRPr>
                <a:latin typeface="Segoe"/>
              </a:defRPr>
            </a:lvl2pPr>
            <a:lvl3pPr>
              <a:defRPr>
                <a:latin typeface="Segoe"/>
              </a:defRPr>
            </a:lvl3pPr>
            <a:lvl4pPr>
              <a:defRPr>
                <a:latin typeface="Segoe"/>
              </a:defRPr>
            </a:lvl4pPr>
            <a:lvl5pPr>
              <a:defRPr>
                <a:latin typeface="Sego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659669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pic>
        <p:nvPicPr>
          <p:cNvPr id="9"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685800"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5" name="Group 4"/>
          <p:cNvGrpSpPr/>
          <p:nvPr userDrawn="1"/>
        </p:nvGrpSpPr>
        <p:grpSpPr>
          <a:xfrm>
            <a:off x="8558760" y="6325524"/>
            <a:ext cx="356640" cy="356640"/>
            <a:chOff x="8136431" y="5022563"/>
            <a:chExt cx="356640" cy="356640"/>
          </a:xfrm>
        </p:grpSpPr>
        <p:sp>
          <p:nvSpPr>
            <p:cNvPr id="6" name="Oval 5">
              <a:hlinkClick r:id="" action="ppaction://hlinkshowjump?jump=nextslide"/>
            </p:cNvPr>
            <p:cNvSpPr>
              <a:spLocks noChangeAspect="1"/>
            </p:cNvSpPr>
            <p:nvPr/>
          </p:nvSpPr>
          <p:spPr>
            <a:xfrm>
              <a:off x="8136431"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8" name="Isosceles Triangle 7">
              <a:hlinkClick r:id="" action="ppaction://hlinkshowjump?jump=nextslide"/>
            </p:cNvPr>
            <p:cNvSpPr>
              <a:spLocks noChangeAspect="1"/>
            </p:cNvSpPr>
            <p:nvPr/>
          </p:nvSpPr>
          <p:spPr>
            <a:xfrm rot="5400000" flipH="1">
              <a:off x="825237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userDrawn="1"/>
        </p:nvGrpSpPr>
        <p:grpSpPr>
          <a:xfrm>
            <a:off x="7274499" y="6324600"/>
            <a:ext cx="356640" cy="356640"/>
            <a:chOff x="6852170" y="5022563"/>
            <a:chExt cx="356640" cy="356640"/>
          </a:xfrm>
        </p:grpSpPr>
        <p:sp>
          <p:nvSpPr>
            <p:cNvPr id="14" name="Oval 13">
              <a:hlinkClick r:id="" action="ppaction://hlinkshowjump?jump=firstslide"/>
            </p:cNvPr>
            <p:cNvSpPr>
              <a:spLocks noChangeAspect="1"/>
            </p:cNvSpPr>
            <p:nvPr/>
          </p:nvSpPr>
          <p:spPr>
            <a:xfrm>
              <a:off x="6852170"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grpSp>
          <p:nvGrpSpPr>
            <p:cNvPr id="15" name="Group 14"/>
            <p:cNvGrpSpPr/>
            <p:nvPr/>
          </p:nvGrpSpPr>
          <p:grpSpPr>
            <a:xfrm>
              <a:off x="6920649" y="5087260"/>
              <a:ext cx="240202" cy="214123"/>
              <a:chOff x="7066773" y="5942997"/>
              <a:chExt cx="240202" cy="214123"/>
            </a:xfrm>
          </p:grpSpPr>
          <p:sp>
            <p:nvSpPr>
              <p:cNvPr id="16" name="Rectangle 15"/>
              <p:cNvSpPr/>
              <p:nvPr/>
            </p:nvSpPr>
            <p:spPr>
              <a:xfrm>
                <a:off x="7203307"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hlinkClick r:id="" action="ppaction://hlinkshowjump?jump=firstslide"/>
              </p:cNvPr>
              <p:cNvSpPr/>
              <p:nvPr/>
            </p:nvSpPr>
            <p:spPr>
              <a:xfrm>
                <a:off x="7100694" y="6055119"/>
                <a:ext cx="56276" cy="102001"/>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hlinkClick r:id="rId3" action="ppaction://hlinksldjump"/>
              </p:cNvPr>
              <p:cNvSpPr/>
              <p:nvPr/>
            </p:nvSpPr>
            <p:spPr>
              <a:xfrm>
                <a:off x="7066773" y="5942997"/>
                <a:ext cx="240202" cy="112122"/>
              </a:xfrm>
              <a:prstGeom prst="triangl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9" name="Straight Connector 18"/>
          <p:cNvCxnSpPr/>
          <p:nvPr userDrawn="1"/>
        </p:nvCxnSpPr>
        <p:spPr>
          <a:xfrm>
            <a:off x="7813729" y="6325524"/>
            <a:ext cx="0" cy="35664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 name="Group 19"/>
          <p:cNvGrpSpPr/>
          <p:nvPr userDrawn="1"/>
        </p:nvGrpSpPr>
        <p:grpSpPr>
          <a:xfrm>
            <a:off x="8005715" y="6324600"/>
            <a:ext cx="356640" cy="356640"/>
            <a:chOff x="7583386" y="5022563"/>
            <a:chExt cx="356640" cy="356640"/>
          </a:xfrm>
        </p:grpSpPr>
        <p:sp>
          <p:nvSpPr>
            <p:cNvPr id="21" name="Oval 20">
              <a:hlinkClick r:id="" action="ppaction://hlinkshowjump?jump=previousslide"/>
            </p:cNvPr>
            <p:cNvSpPr>
              <a:spLocks noChangeAspect="1"/>
            </p:cNvSpPr>
            <p:nvPr/>
          </p:nvSpPr>
          <p:spPr>
            <a:xfrm>
              <a:off x="7583386" y="5022563"/>
              <a:ext cx="356640" cy="356640"/>
            </a:xfrm>
            <a:prstGeom prst="ellipse">
              <a:avLst/>
            </a:prstGeom>
            <a:gradFill flip="none" rotWithShape="1">
              <a:gsLst>
                <a:gs pos="0">
                  <a:srgbClr val="FE5815"/>
                </a:gs>
                <a:gs pos="100000">
                  <a:srgbClr val="FFC000"/>
                </a:gs>
              </a:gsLst>
              <a:path path="circle">
                <a:fillToRect l="100000" t="100000"/>
              </a:path>
              <a:tileRect r="-100000" b="-100000"/>
            </a:gradFill>
            <a:ln w="12700">
              <a:solidFill>
                <a:srgbClr val="FF99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lumMod val="65000"/>
                    <a:lumOff val="35000"/>
                  </a:schemeClr>
                </a:solidFill>
                <a:latin typeface="Segoe" pitchFamily="34" charset="0"/>
              </a:endParaRPr>
            </a:p>
          </p:txBody>
        </p:sp>
        <p:sp>
          <p:nvSpPr>
            <p:cNvPr id="22" name="Isosceles Triangle 21">
              <a:hlinkClick r:id="" action="ppaction://hlinkshowjump?jump=previousslide"/>
            </p:cNvPr>
            <p:cNvSpPr>
              <a:spLocks noChangeAspect="1"/>
            </p:cNvSpPr>
            <p:nvPr/>
          </p:nvSpPr>
          <p:spPr>
            <a:xfrm rot="16200000">
              <a:off x="7649634" y="5117516"/>
              <a:ext cx="195162" cy="168243"/>
            </a:xfrm>
            <a:prstGeom prst="triangle">
              <a:avLst/>
            </a:prstGeom>
            <a:solidFill>
              <a:schemeClr val="bg1"/>
            </a:solidFill>
            <a:ln>
              <a:noFill/>
            </a:ln>
            <a:effectLst>
              <a:outerShdw blurRad="50800" dist="38100" algn="l" rotWithShape="0">
                <a:srgbClr val="D35641">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620000" cy="8382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668977" y="1600200"/>
            <a:ext cx="7620000" cy="4373563"/>
          </a:xfrm>
        </p:spPr>
        <p:txBody>
          <a:bodyPr/>
          <a:lstStyle>
            <a:lvl1pPr>
              <a:defRPr sz="2200">
                <a:latin typeface="Segoe UI Light" pitchFamily="34" charset="0"/>
              </a:defRPr>
            </a:lvl1pPr>
            <a:lvl2pPr>
              <a:defRPr>
                <a:latin typeface="Segoe UI Light" pitchFamily="34" charset="0"/>
              </a:defRPr>
            </a:lvl2pPr>
            <a:lvl3pPr>
              <a:defRPr>
                <a:latin typeface="Segoe UI Light" pitchFamily="34" charset="0"/>
              </a:defRPr>
            </a:lvl3pPr>
            <a:lvl4pPr>
              <a:defRPr>
                <a:latin typeface="Segoe UI Light" pitchFamily="34" charset="0"/>
              </a:defRPr>
            </a:lvl4pPr>
            <a:lvl5pPr>
              <a:defRPr>
                <a:latin typeface="Segoe U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9"/>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30968"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endParaRPr lang="en-US"/>
          </a:p>
        </p:txBody>
      </p:sp>
      <p:sp>
        <p:nvSpPr>
          <p:cNvPr id="6" name="Footer Placeholder 21"/>
          <p:cNvSpPr>
            <a:spLocks noGrp="1"/>
          </p:cNvSpPr>
          <p:nvPr>
            <p:ph type="ftr" sz="quarter" idx="11"/>
          </p:nvPr>
        </p:nvSpPr>
        <p:spPr/>
        <p:txBody>
          <a:bodyPr/>
          <a:lstStyle>
            <a:lvl1pPr>
              <a:defRPr/>
            </a:lvl1pPr>
          </a:lstStyle>
          <a:p>
            <a:pPr>
              <a:defRPr/>
            </a:pPr>
            <a:endParaRPr lang="en-US"/>
          </a:p>
        </p:txBody>
      </p:sp>
      <p:sp>
        <p:nvSpPr>
          <p:cNvPr id="7" name="Slide Number Placeholder 17"/>
          <p:cNvSpPr>
            <a:spLocks noGrp="1"/>
          </p:cNvSpPr>
          <p:nvPr>
            <p:ph type="sldNum" sz="quarter" idx="12"/>
          </p:nvPr>
        </p:nvSpPr>
        <p:spPr>
          <a:xfrm>
            <a:off x="7924800" y="6356350"/>
            <a:ext cx="762000" cy="365125"/>
          </a:xfrm>
          <a:prstGeom prst="rect">
            <a:avLst/>
          </a:prstGeom>
        </p:spPr>
        <p:txBody>
          <a:bodyPr/>
          <a:lstStyle>
            <a:lvl1pPr>
              <a:defRPr/>
            </a:lvl1pPr>
          </a:lstStyle>
          <a:p>
            <a:pPr>
              <a:defRPr/>
            </a:pPr>
            <a:fld id="{98BA2996-A921-473A-BF6C-B3904BF9732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7620000" cy="1371282"/>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dirty="0">
              <a:solidFill>
                <a:schemeClr val="bg1">
                  <a:lumMod val="65000"/>
                </a:schemeClr>
              </a:solidFill>
            </a:endParaRPr>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26" r:id="rId2"/>
    <p:sldLayoutId id="2147483925" r:id="rId3"/>
    <p:sldLayoutId id="2147483927" r:id="rId4"/>
    <p:sldLayoutId id="2147483919" r:id="rId5"/>
    <p:sldLayoutId id="2147483914" r:id="rId6"/>
    <p:sldLayoutId id="2147483928" r:id="rId7"/>
  </p:sldLayoutIdLst>
  <p:timing>
    <p:tnLst>
      <p:par>
        <p:cTn id="1" dur="indefinite" restart="never" nodeType="tmRoot"/>
      </p:par>
    </p:tnLst>
  </p:timing>
  <p:hf hdr="0" ftr="0" dt="0"/>
  <p:txStyles>
    <p:title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0" kern="1200">
          <a:solidFill>
            <a:schemeClr val="bg1">
              <a:lumMod val="50000"/>
            </a:schemeClr>
          </a:solidFill>
          <a:latin typeface="Segoe UI Light" pitchFamily="34" charset="0"/>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bg1">
              <a:lumMod val="50000"/>
            </a:schemeClr>
          </a:solidFill>
          <a:latin typeface="Segoe UI Light" pitchFamily="34" charset="0"/>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bg1">
              <a:lumMod val="50000"/>
            </a:schemeClr>
          </a:solidFill>
          <a:latin typeface="Segoe UI Light" pitchFamily="34" charset="0"/>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bg1">
              <a:lumMod val="50000"/>
            </a:schemeClr>
          </a:solidFill>
          <a:latin typeface="Segoe UI Light" pitchFamily="34" charset="0"/>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gif"/><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1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2819400"/>
            <a:ext cx="8915400" cy="497316"/>
          </a:xfrm>
        </p:spPr>
        <p:txBody>
          <a:bodyPr/>
          <a:lstStyle/>
          <a:p>
            <a:pPr algn="ctr"/>
            <a:r>
              <a:rPr lang="en-US" sz="2400" spc="120" dirty="0" err="1" smtClean="0">
                <a:solidFill>
                  <a:srgbClr val="FE5815"/>
                </a:solidFill>
                <a:ea typeface="+mn-ea"/>
                <a:cs typeface="+mn-cs"/>
              </a:rPr>
              <a:t>Mô</a:t>
            </a:r>
            <a:r>
              <a:rPr lang="en-US" sz="2400" spc="120" dirty="0" smtClean="0">
                <a:solidFill>
                  <a:srgbClr val="FE5815"/>
                </a:solidFill>
                <a:ea typeface="+mn-ea"/>
                <a:cs typeface="+mn-cs"/>
              </a:rPr>
              <a:t> </a:t>
            </a:r>
            <a:r>
              <a:rPr lang="en-US" sz="2400" spc="120" dirty="0" err="1">
                <a:solidFill>
                  <a:srgbClr val="FE5815"/>
                </a:solidFill>
                <a:ea typeface="+mn-ea"/>
                <a:cs typeface="+mn-cs"/>
              </a:rPr>
              <a:t>phỏng</a:t>
            </a:r>
            <a:r>
              <a:rPr lang="en-US" sz="2400" spc="120" dirty="0">
                <a:solidFill>
                  <a:srgbClr val="FE5815"/>
                </a:solidFill>
                <a:ea typeface="+mn-ea"/>
                <a:cs typeface="+mn-cs"/>
              </a:rPr>
              <a:t> </a:t>
            </a:r>
            <a:r>
              <a:rPr lang="en-US" sz="2400" spc="120" dirty="0" err="1" smtClean="0">
                <a:solidFill>
                  <a:srgbClr val="FE5815"/>
                </a:solidFill>
                <a:ea typeface="+mn-ea"/>
                <a:cs typeface="+mn-cs"/>
              </a:rPr>
              <a:t>và</a:t>
            </a:r>
            <a:r>
              <a:rPr lang="en-US" sz="2400" spc="120" dirty="0" smtClean="0">
                <a:solidFill>
                  <a:srgbClr val="FE5815"/>
                </a:solidFill>
                <a:ea typeface="+mn-ea"/>
                <a:cs typeface="+mn-cs"/>
              </a:rPr>
              <a:t> </a:t>
            </a:r>
            <a:r>
              <a:rPr lang="en-US" sz="2400" spc="120" dirty="0" err="1" smtClean="0">
                <a:solidFill>
                  <a:srgbClr val="FE5815"/>
                </a:solidFill>
                <a:ea typeface="+mn-ea"/>
                <a:cs typeface="+mn-cs"/>
              </a:rPr>
              <a:t>ứng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dụng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trong</a:t>
            </a:r>
            <a:r>
              <a:rPr lang="en-US" sz="2400" spc="120" dirty="0" smtClean="0">
                <a:solidFill>
                  <a:srgbClr val="FE5815"/>
                </a:solidFill>
                <a:ea typeface="+mn-ea"/>
                <a:cs typeface="+mn-cs"/>
              </a:rPr>
              <a:t> </a:t>
            </a:r>
            <a:r>
              <a:rPr lang="en-US" sz="2400" spc="120" dirty="0" err="1" smtClean="0">
                <a:solidFill>
                  <a:srgbClr val="FE5815"/>
                </a:solidFill>
                <a:ea typeface="+mn-ea"/>
                <a:cs typeface="+mn-cs"/>
              </a:rPr>
              <a:t>huấn</a:t>
            </a:r>
            <a:r>
              <a:rPr lang="en-US" sz="2400" spc="120" dirty="0" smtClean="0">
                <a:solidFill>
                  <a:srgbClr val="FE5815"/>
                </a:solidFill>
                <a:ea typeface="+mn-ea"/>
                <a:cs typeface="+mn-cs"/>
              </a:rPr>
              <a:t> </a:t>
            </a:r>
            <a:r>
              <a:rPr lang="en-US" sz="2400" spc="120" dirty="0" err="1" smtClean="0">
                <a:solidFill>
                  <a:srgbClr val="FE5815"/>
                </a:solidFill>
                <a:ea typeface="+mn-ea"/>
                <a:cs typeface="+mn-cs"/>
              </a:rPr>
              <a:t>luyện</a:t>
            </a:r>
            <a:r>
              <a:rPr lang="en-US" sz="2400" spc="120" dirty="0" smtClean="0">
                <a:solidFill>
                  <a:srgbClr val="FE5815"/>
                </a:solidFill>
                <a:ea typeface="+mn-ea"/>
                <a:cs typeface="+mn-cs"/>
              </a:rPr>
              <a:t> </a:t>
            </a:r>
            <a:r>
              <a:rPr lang="en-US" sz="2400" spc="120" dirty="0" err="1" smtClean="0">
                <a:solidFill>
                  <a:srgbClr val="FE5815"/>
                </a:solidFill>
                <a:ea typeface="+mn-ea"/>
                <a:cs typeface="+mn-cs"/>
              </a:rPr>
              <a:t>quân</a:t>
            </a:r>
            <a:r>
              <a:rPr lang="en-US" sz="2400" spc="120" dirty="0" smtClean="0">
                <a:solidFill>
                  <a:srgbClr val="FE5815"/>
                </a:solidFill>
                <a:ea typeface="+mn-ea"/>
                <a:cs typeface="+mn-cs"/>
              </a:rPr>
              <a:t> </a:t>
            </a:r>
            <a:r>
              <a:rPr lang="en-US" sz="2400" spc="120" dirty="0" err="1" smtClean="0">
                <a:solidFill>
                  <a:srgbClr val="FE5815"/>
                </a:solidFill>
                <a:ea typeface="+mn-ea"/>
                <a:cs typeface="+mn-cs"/>
              </a:rPr>
              <a:t>sự</a:t>
            </a:r>
            <a:endParaRPr lang="en-US" sz="4000" dirty="0">
              <a:solidFill>
                <a:schemeClr val="tx1">
                  <a:lumMod val="50000"/>
                  <a:lumOff val="50000"/>
                </a:schemeClr>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1611630"/>
            <a:ext cx="1009650" cy="82867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0600" y="4876800"/>
            <a:ext cx="4191000" cy="182880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200" y="4876800"/>
            <a:ext cx="4568190" cy="1752600"/>
          </a:xfrm>
          <a:prstGeom prst="rect">
            <a:avLst/>
          </a:prstGeom>
        </p:spPr>
      </p:pic>
      <p:sp>
        <p:nvSpPr>
          <p:cNvPr id="8" name="Subtitle 2"/>
          <p:cNvSpPr txBox="1">
            <a:spLocks/>
          </p:cNvSpPr>
          <p:nvPr/>
        </p:nvSpPr>
        <p:spPr bwMode="auto">
          <a:xfrm>
            <a:off x="76200" y="381000"/>
            <a:ext cx="8991600" cy="609600"/>
          </a:xfrm>
          <a:prstGeom prst="rect">
            <a:avLst/>
          </a:prstGeom>
          <a:noFill/>
          <a:ln w="9525">
            <a:noFill/>
            <a:miter lim="800000"/>
            <a:headEnd/>
            <a:tailEnd/>
          </a:ln>
          <a:effectLst/>
        </p:spPr>
        <p:txBody>
          <a:bodyPr/>
          <a:lstStyle/>
          <a:p>
            <a:pPr algn="ctr" eaLnBrk="1" hangingPunct="1">
              <a:spcBef>
                <a:spcPct val="20000"/>
              </a:spcBef>
              <a:buClr>
                <a:schemeClr val="hlink"/>
              </a:buClr>
              <a:buSzPct val="60000"/>
              <a:buFont typeface="Wingdings" pitchFamily="2" charset="2"/>
              <a:buNone/>
              <a:defRPr/>
            </a:pPr>
            <a:r>
              <a:rPr lang="en-US" sz="3200" b="1" cap="all" spc="120" dirty="0">
                <a:solidFill>
                  <a:srgbClr val="FE5815"/>
                </a:solidFill>
                <a:latin typeface="Times New Roman" panose="02020603050405020304" pitchFamily="18" charset="0"/>
                <a:cs typeface="Times New Roman" panose="02020603050405020304" pitchFamily="18" charset="0"/>
              </a:rPr>
              <a:t>HỌC VIỆN KỸ THUẬT QUÂN SỰ</a:t>
            </a:r>
          </a:p>
        </p:txBody>
      </p:sp>
      <p:pic>
        <p:nvPicPr>
          <p:cNvPr id="12" name="Picture 4" descr="hvktqs"/>
          <p:cNvPicPr>
            <a:picLocks noChangeAspect="1" noChangeArrowheads="1"/>
          </p:cNvPicPr>
          <p:nvPr/>
        </p:nvPicPr>
        <p:blipFill>
          <a:blip r:embed="rId6" cstate="print"/>
          <a:srcRect/>
          <a:stretch>
            <a:fillRect/>
          </a:stretch>
        </p:blipFill>
        <p:spPr bwMode="auto">
          <a:xfrm>
            <a:off x="3276600" y="1447800"/>
            <a:ext cx="1219200" cy="1219200"/>
          </a:xfrm>
          <a:prstGeom prst="rect">
            <a:avLst/>
          </a:prstGeom>
          <a:noFill/>
          <a:ln w="9525">
            <a:noFill/>
            <a:miter lim="800000"/>
            <a:headEnd/>
            <a:tailEnd/>
          </a:ln>
        </p:spPr>
      </p:pic>
      <p:sp>
        <p:nvSpPr>
          <p:cNvPr id="3" name="Rectangle 2"/>
          <p:cNvSpPr/>
          <p:nvPr/>
        </p:nvSpPr>
        <p:spPr>
          <a:xfrm>
            <a:off x="1905923" y="3581400"/>
            <a:ext cx="5289013" cy="1015663"/>
          </a:xfrm>
          <a:prstGeom prst="rect">
            <a:avLst/>
          </a:prstGeom>
        </p:spPr>
        <p:txBody>
          <a:bodyPr wrap="none">
            <a:spAutoFit/>
          </a:bodyPr>
          <a:lstStyle/>
          <a:p>
            <a:pPr algn="ctr"/>
            <a:r>
              <a:rPr lang="en-US" sz="2000" dirty="0" err="1" smtClean="0">
                <a:solidFill>
                  <a:srgbClr val="FE5815"/>
                </a:solidFill>
                <a:latin typeface="Times New Roman" pitchFamily="18" charset="0"/>
                <a:cs typeface="Times New Roman" pitchFamily="18" charset="0"/>
              </a:rPr>
              <a:t>TS</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Nguyễn</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Trung</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Tín</a:t>
            </a:r>
            <a:endParaRPr lang="en-US" sz="2000" dirty="0" smtClean="0">
              <a:solidFill>
                <a:srgbClr val="FE5815"/>
              </a:solidFill>
              <a:latin typeface="Times New Roman" pitchFamily="18" charset="0"/>
              <a:cs typeface="Times New Roman" pitchFamily="18" charset="0"/>
            </a:endParaRPr>
          </a:p>
          <a:p>
            <a:pPr algn="ctr"/>
            <a:r>
              <a:rPr lang="en-US" sz="2000" dirty="0" err="1" smtClean="0">
                <a:solidFill>
                  <a:srgbClr val="FE5815"/>
                </a:solidFill>
                <a:latin typeface="Times New Roman" pitchFamily="18" charset="0"/>
                <a:cs typeface="Times New Roman" pitchFamily="18" charset="0"/>
              </a:rPr>
              <a:t>Bộ</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môn</a:t>
            </a:r>
            <a:r>
              <a:rPr lang="en-US" sz="2000" dirty="0" smtClean="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KHMT</a:t>
            </a:r>
            <a:r>
              <a:rPr lang="en-US" sz="2000" dirty="0" smtClean="0">
                <a:solidFill>
                  <a:srgbClr val="FE5815"/>
                </a:solidFill>
                <a:latin typeface="Times New Roman" pitchFamily="18" charset="0"/>
                <a:cs typeface="Times New Roman" pitchFamily="18" charset="0"/>
              </a:rPr>
              <a:t> – </a:t>
            </a:r>
            <a:r>
              <a:rPr lang="en-US" sz="2000" dirty="0" err="1" smtClean="0">
                <a:solidFill>
                  <a:srgbClr val="FE5815"/>
                </a:solidFill>
                <a:latin typeface="Times New Roman" pitchFamily="18" charset="0"/>
                <a:cs typeface="Times New Roman" pitchFamily="18" charset="0"/>
              </a:rPr>
              <a:t>Khoa</a:t>
            </a:r>
            <a:r>
              <a:rPr lang="en-US" sz="2000" dirty="0" smtClean="0">
                <a:solidFill>
                  <a:srgbClr val="FE5815"/>
                </a:solidFill>
                <a:latin typeface="Times New Roman" pitchFamily="18" charset="0"/>
                <a:cs typeface="Times New Roman" pitchFamily="18" charset="0"/>
              </a:rPr>
              <a:t> </a:t>
            </a:r>
            <a:r>
              <a:rPr lang="en-US" sz="2000" dirty="0">
                <a:solidFill>
                  <a:srgbClr val="FE5815"/>
                </a:solidFill>
                <a:latin typeface="Times New Roman" pitchFamily="18" charset="0"/>
                <a:cs typeface="Times New Roman" pitchFamily="18" charset="0"/>
              </a:rPr>
              <a:t>CNTT – </a:t>
            </a:r>
            <a:r>
              <a:rPr lang="en-US" sz="2000" dirty="0" err="1">
                <a:solidFill>
                  <a:srgbClr val="FE5815"/>
                </a:solidFill>
                <a:latin typeface="Times New Roman" pitchFamily="18" charset="0"/>
                <a:cs typeface="Times New Roman" pitchFamily="18" charset="0"/>
              </a:rPr>
              <a:t>Học</a:t>
            </a:r>
            <a:r>
              <a:rPr lang="en-US" sz="2000" dirty="0">
                <a:solidFill>
                  <a:srgbClr val="FE5815"/>
                </a:solidFill>
                <a:latin typeface="Times New Roman" pitchFamily="18" charset="0"/>
                <a:cs typeface="Times New Roman" pitchFamily="18" charset="0"/>
              </a:rPr>
              <a:t> </a:t>
            </a:r>
            <a:r>
              <a:rPr lang="en-US" sz="2000" dirty="0" err="1" smtClean="0">
                <a:solidFill>
                  <a:srgbClr val="FE5815"/>
                </a:solidFill>
                <a:latin typeface="Times New Roman" pitchFamily="18" charset="0"/>
                <a:cs typeface="Times New Roman" pitchFamily="18" charset="0"/>
              </a:rPr>
              <a:t>viện</a:t>
            </a:r>
            <a:r>
              <a:rPr lang="en-US" sz="2000" dirty="0" smtClean="0">
                <a:solidFill>
                  <a:srgbClr val="FE5815"/>
                </a:solidFill>
                <a:latin typeface="Times New Roman" pitchFamily="18" charset="0"/>
                <a:cs typeface="Times New Roman" pitchFamily="18" charset="0"/>
              </a:rPr>
              <a:t> KTQS</a:t>
            </a:r>
            <a:endParaRPr lang="en-US" sz="2000" dirty="0">
              <a:solidFill>
                <a:srgbClr val="FE5815"/>
              </a:solidFill>
              <a:latin typeface="Times New Roman" pitchFamily="18" charset="0"/>
              <a:cs typeface="Times New Roman" pitchFamily="18" charset="0"/>
            </a:endParaRPr>
          </a:p>
          <a:p>
            <a:pPr algn="ctr"/>
            <a:r>
              <a:rPr lang="en-US" sz="2000" dirty="0">
                <a:solidFill>
                  <a:srgbClr val="FE5815"/>
                </a:solidFill>
                <a:latin typeface="Times New Roman" pitchFamily="18" charset="0"/>
                <a:cs typeface="Times New Roman" pitchFamily="18" charset="0"/>
              </a:rPr>
              <a:t>Email: </a:t>
            </a:r>
            <a:r>
              <a:rPr lang="en-US" sz="2000" dirty="0" err="1" smtClean="0">
                <a:solidFill>
                  <a:srgbClr val="FE5815"/>
                </a:solidFill>
                <a:latin typeface="Times New Roman" pitchFamily="18" charset="0"/>
                <a:cs typeface="Times New Roman" pitchFamily="18" charset="0"/>
              </a:rPr>
              <a:t>tint@lqdtu.edu.vn@yahoo.com</a:t>
            </a:r>
            <a:endParaRPr lang="en-US" sz="2000" dirty="0">
              <a:solidFill>
                <a:srgbClr val="FE5815"/>
              </a:solidFill>
              <a:latin typeface="Times New Roman" pitchFamily="18" charset="0"/>
              <a:cs typeface="Times New Roman" pitchFamily="18" charset="0"/>
            </a:endParaRPr>
          </a:p>
        </p:txBody>
      </p:sp>
    </p:spTree>
    <p:extLst>
      <p:ext uri="{BB962C8B-B14F-4D97-AF65-F5344CB8AC3E}">
        <p14:creationId xmlns:p14="http://schemas.microsoft.com/office/powerpoint/2010/main" val="371752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3"/>
          <p:cNvSpPr>
            <a:spLocks noGrp="1"/>
          </p:cNvSpPr>
          <p:nvPr>
            <p:ph type="title"/>
          </p:nvPr>
        </p:nvSpPr>
        <p:spPr>
          <a:xfrm>
            <a:off x="34925" y="419100"/>
            <a:ext cx="9109075" cy="561975"/>
          </a:xfrm>
        </p:spPr>
        <p:txBody>
          <a:bodyPr/>
          <a:lstStyle/>
          <a:p>
            <a:r>
              <a:rPr lang="vi-VN" altLang="vi-VN" sz="2400" b="1" dirty="0">
                <a:solidFill>
                  <a:schemeClr val="tx1"/>
                </a:solidFill>
                <a:latin typeface="Times New Roman" panose="02020603050405020304" pitchFamily="18" charset="0"/>
                <a:cs typeface="Times New Roman" panose="02020603050405020304" pitchFamily="18" charset="0"/>
              </a:rPr>
              <a:t>Phân loại các phương pháp huấn luyện mô phỏng</a:t>
            </a:r>
            <a:endParaRPr lang="en-US" altLang="vi-VN" sz="2400" b="1" dirty="0" smtClean="0">
              <a:solidFill>
                <a:schemeClr val="tx1"/>
              </a:solidFill>
              <a:latin typeface="Times New Roman" panose="02020603050405020304" pitchFamily="18" charset="0"/>
              <a:cs typeface="Times New Roman" panose="02020603050405020304" pitchFamily="18" charset="0"/>
            </a:endParaRPr>
          </a:p>
        </p:txBody>
      </p:sp>
      <p:sp>
        <p:nvSpPr>
          <p:cNvPr id="11267" name="AutoShape 2"/>
          <p:cNvSpPr>
            <a:spLocks noChangeArrowheads="1"/>
          </p:cNvSpPr>
          <p:nvPr/>
        </p:nvSpPr>
        <p:spPr bwMode="ltGray">
          <a:xfrm rot="5400000">
            <a:off x="-2422525" y="1384300"/>
            <a:ext cx="4824412" cy="4770438"/>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401 w 21600"/>
              <a:gd name="T13" fmla="*/ 0 h 21600"/>
              <a:gd name="T14" fmla="*/ 21199 w 21600"/>
              <a:gd name="T15" fmla="*/ 13628 h 21600"/>
            </a:gdLst>
            <a:ahLst/>
            <a:cxnLst>
              <a:cxn ang="T8">
                <a:pos x="T0" y="T1"/>
              </a:cxn>
              <a:cxn ang="T9">
                <a:pos x="T2" y="T3"/>
              </a:cxn>
              <a:cxn ang="T10">
                <a:pos x="T4" y="T5"/>
              </a:cxn>
              <a:cxn ang="T11">
                <a:pos x="T6" y="T7"/>
              </a:cxn>
            </a:cxnLst>
            <a:rect l="T12" t="T13" r="T14" b="T15"/>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lnTo>
                  <a:pt x="323" y="10641"/>
                </a:lnTo>
                <a:close/>
              </a:path>
            </a:pathLst>
          </a:custGeom>
          <a:gradFill rotWithShape="0">
            <a:gsLst>
              <a:gs pos="0">
                <a:srgbClr val="DBE0ED"/>
              </a:gs>
              <a:gs pos="100000">
                <a:srgbClr val="B0BAD8"/>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vi-VN"/>
          </a:p>
        </p:txBody>
      </p:sp>
      <p:sp>
        <p:nvSpPr>
          <p:cNvPr id="11268" name="AutoShape 3"/>
          <p:cNvSpPr>
            <a:spLocks noChangeArrowheads="1"/>
          </p:cNvSpPr>
          <p:nvPr/>
        </p:nvSpPr>
        <p:spPr bwMode="ltGray">
          <a:xfrm rot="5400000" flipH="1">
            <a:off x="-2016918" y="1820068"/>
            <a:ext cx="4032250" cy="392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7713 h 21600"/>
            </a:gdLst>
            <a:ahLst/>
            <a:cxnLst>
              <a:cxn ang="T8">
                <a:pos x="T0" y="T1"/>
              </a:cxn>
              <a:cxn ang="T9">
                <a:pos x="T2" y="T3"/>
              </a:cxn>
              <a:cxn ang="T10">
                <a:pos x="T4" y="T5"/>
              </a:cxn>
              <a:cxn ang="T11">
                <a:pos x="T6" y="T7"/>
              </a:cxn>
            </a:cxnLst>
            <a:rect l="T12" t="T13" r="T14" b="T15"/>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lnTo>
                  <a:pt x="10744" y="10800"/>
                </a:lnTo>
                <a:close/>
              </a:path>
            </a:pathLst>
          </a:custGeom>
          <a:gradFill rotWithShape="0">
            <a:gsLst>
              <a:gs pos="0">
                <a:srgbClr val="E3EBFF"/>
              </a:gs>
              <a:gs pos="100000">
                <a:srgbClr val="B8CCFE"/>
              </a:gs>
            </a:gsLst>
            <a:lin ang="0" scaled="1"/>
          </a:gra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p>
            <a:endParaRPr lang="vi-VN"/>
          </a:p>
        </p:txBody>
      </p:sp>
      <p:sp>
        <p:nvSpPr>
          <p:cNvPr id="11269" name="AutoShape 4"/>
          <p:cNvSpPr>
            <a:spLocks noChangeArrowheads="1"/>
          </p:cNvSpPr>
          <p:nvPr/>
        </p:nvSpPr>
        <p:spPr bwMode="gray">
          <a:xfrm>
            <a:off x="1981200" y="5008563"/>
            <a:ext cx="6805613" cy="749300"/>
          </a:xfrm>
          <a:prstGeom prst="roundRect">
            <a:avLst>
              <a:gd name="adj" fmla="val 50000"/>
            </a:avLst>
          </a:prstGeom>
          <a:gradFill rotWithShape="1">
            <a:gsLst>
              <a:gs pos="0">
                <a:srgbClr val="FFFFFF"/>
              </a:gs>
              <a:gs pos="100000">
                <a:srgbClr val="B7E7FF"/>
              </a:gs>
            </a:gsLst>
            <a:lin ang="0" scaled="1"/>
          </a:gradFill>
          <a:ln w="28575" algn="ctr">
            <a:solidFill>
              <a:schemeClr val="tx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vi-VN" sz="1500" b="1" dirty="0" smtClean="0">
                <a:latin typeface="Times New Roman" panose="02020603050405020304" pitchFamily="18" charset="0"/>
                <a:cs typeface="Times New Roman" panose="02020603050405020304" pitchFamily="18" charset="0"/>
              </a:rPr>
              <a:t>5. </a:t>
            </a:r>
            <a:r>
              <a:rPr lang="vi-VN" altLang="vi-VN" sz="1500" b="1" dirty="0" smtClean="0">
                <a:latin typeface="Times New Roman" panose="02020603050405020304" pitchFamily="18" charset="0"/>
                <a:cs typeface="Times New Roman" panose="02020603050405020304" pitchFamily="18" charset="0"/>
              </a:rPr>
              <a:t>Mô </a:t>
            </a:r>
            <a:r>
              <a:rPr lang="vi-VN" altLang="vi-VN" sz="1500" b="1" dirty="0">
                <a:latin typeface="Times New Roman" panose="02020603050405020304" pitchFamily="18" charset="0"/>
                <a:cs typeface="Times New Roman" panose="02020603050405020304" pitchFamily="18" charset="0"/>
              </a:rPr>
              <a:t>phỏng tích hợp các quân binh </a:t>
            </a:r>
            <a:r>
              <a:rPr lang="vi-VN" altLang="vi-VN" sz="1500" b="1" dirty="0" smtClean="0">
                <a:latin typeface="Times New Roman" panose="02020603050405020304" pitchFamily="18" charset="0"/>
                <a:cs typeface="Times New Roman" panose="02020603050405020304" pitchFamily="18" charset="0"/>
              </a:rPr>
              <a:t>chủng</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Hệ</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thống</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mô</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phỏng</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phân</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tán</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a:latin typeface="Times New Roman" panose="02020603050405020304" pitchFamily="18" charset="0"/>
                <a:cs typeface="Times New Roman" panose="02020603050405020304" pitchFamily="18" charset="0"/>
              </a:rPr>
              <a:t>t</a:t>
            </a:r>
            <a:r>
              <a:rPr lang="en-US" altLang="vi-VN" sz="1500" b="1" dirty="0" err="1" smtClean="0">
                <a:latin typeface="Times New Roman" panose="02020603050405020304" pitchFamily="18" charset="0"/>
                <a:cs typeface="Times New Roman" panose="02020603050405020304" pitchFamily="18" charset="0"/>
              </a:rPr>
              <a:t>ích</a:t>
            </a:r>
            <a:r>
              <a:rPr lang="en-US" altLang="vi-VN" sz="1500" b="1" dirty="0" smtClean="0">
                <a:latin typeface="Times New Roman" panose="02020603050405020304" pitchFamily="18" charset="0"/>
                <a:cs typeface="Times New Roman" panose="02020603050405020304" pitchFamily="18" charset="0"/>
              </a:rPr>
              <a:t> </a:t>
            </a:r>
          </a:p>
          <a:p>
            <a:r>
              <a:rPr lang="en-US" altLang="vi-VN" sz="1500" b="1" dirty="0" err="1" smtClean="0">
                <a:latin typeface="Times New Roman" panose="02020603050405020304" pitchFamily="18" charset="0"/>
                <a:cs typeface="Times New Roman" panose="02020603050405020304" pitchFamily="18" charset="0"/>
              </a:rPr>
              <a:t>hợp</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a:latin typeface="Times New Roman" panose="02020603050405020304" pitchFamily="18" charset="0"/>
                <a:cs typeface="Times New Roman" panose="02020603050405020304" pitchFamily="18" charset="0"/>
              </a:rPr>
              <a:t>c</a:t>
            </a:r>
            <a:r>
              <a:rPr lang="vi-VN" altLang="vi-VN" sz="1500" b="1" dirty="0">
                <a:latin typeface="Times New Roman" panose="02020603050405020304" pitchFamily="18" charset="0"/>
                <a:cs typeface="Times New Roman" panose="02020603050405020304" pitchFamily="18" charset="0"/>
              </a:rPr>
              <a:t>ác hệ thống bản đồ 2D, </a:t>
            </a:r>
            <a:r>
              <a:rPr lang="vi-VN" altLang="vi-VN" sz="1500" b="1" dirty="0" smtClean="0">
                <a:latin typeface="Times New Roman" panose="02020603050405020304" pitchFamily="18" charset="0"/>
                <a:cs typeface="Times New Roman" panose="02020603050405020304" pitchFamily="18" charset="0"/>
              </a:rPr>
              <a:t>3D</a:t>
            </a:r>
            <a:r>
              <a:rPr lang="en-US" altLang="vi-VN" sz="1500" b="1" dirty="0" smtClean="0">
                <a:latin typeface="Times New Roman" panose="02020603050405020304" pitchFamily="18" charset="0"/>
                <a:cs typeface="Times New Roman" panose="02020603050405020304" pitchFamily="18" charset="0"/>
              </a:rPr>
              <a:t>, </a:t>
            </a:r>
            <a:r>
              <a:rPr lang="vi-VN" altLang="vi-VN" sz="1500" b="1" dirty="0" smtClean="0">
                <a:latin typeface="Times New Roman" panose="02020603050405020304" pitchFamily="18" charset="0"/>
                <a:cs typeface="Times New Roman" panose="02020603050405020304" pitchFamily="18" charset="0"/>
              </a:rPr>
              <a:t>sa </a:t>
            </a:r>
            <a:r>
              <a:rPr lang="vi-VN" altLang="vi-VN" sz="1500" b="1" dirty="0">
                <a:latin typeface="Times New Roman" panose="02020603050405020304" pitchFamily="18" charset="0"/>
                <a:cs typeface="Times New Roman" panose="02020603050405020304" pitchFamily="18" charset="0"/>
              </a:rPr>
              <a:t>bàn </a:t>
            </a:r>
            <a:r>
              <a:rPr lang="vi-VN" altLang="vi-VN" sz="1500" b="1" dirty="0" smtClean="0">
                <a:latin typeface="Times New Roman" panose="02020603050405020304" pitchFamily="18" charset="0"/>
                <a:cs typeface="Times New Roman" panose="02020603050405020304" pitchFamily="18" charset="0"/>
              </a:rPr>
              <a:t>ảo</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cho</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phép</a:t>
            </a:r>
            <a:r>
              <a:rPr lang="en-US" altLang="vi-VN" sz="1500" b="1" dirty="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hiệp</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đồng</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giữa</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các</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lực</a:t>
            </a:r>
            <a:r>
              <a:rPr lang="en-US" altLang="vi-VN" sz="1500" b="1" dirty="0" smtClean="0">
                <a:latin typeface="Times New Roman" panose="02020603050405020304" pitchFamily="18" charset="0"/>
                <a:cs typeface="Times New Roman" panose="02020603050405020304" pitchFamily="18" charset="0"/>
              </a:rPr>
              <a:t> </a:t>
            </a:r>
            <a:r>
              <a:rPr lang="en-US" altLang="vi-VN" sz="1500" b="1" dirty="0" err="1" smtClean="0">
                <a:latin typeface="Times New Roman" panose="02020603050405020304" pitchFamily="18" charset="0"/>
                <a:cs typeface="Times New Roman" panose="02020603050405020304" pitchFamily="18" charset="0"/>
              </a:rPr>
              <a:t>lượng</a:t>
            </a:r>
            <a:r>
              <a:rPr lang="en-US" altLang="vi-VN" sz="1500" b="1" dirty="0" smtClean="0">
                <a:latin typeface="Times New Roman" panose="02020603050405020304" pitchFamily="18" charset="0"/>
                <a:cs typeface="Times New Roman" panose="02020603050405020304" pitchFamily="18" charset="0"/>
              </a:rPr>
              <a:t>. </a:t>
            </a:r>
          </a:p>
          <a:p>
            <a:r>
              <a:rPr lang="en-US" altLang="vi-VN" sz="1500" b="1" dirty="0" err="1" smtClean="0">
                <a:latin typeface="Times New Roman" panose="02020603050405020304" pitchFamily="18" charset="0"/>
                <a:cs typeface="Times New Roman" panose="02020603050405020304" pitchFamily="18" charset="0"/>
              </a:rPr>
              <a:t>Mô</a:t>
            </a:r>
            <a:r>
              <a:rPr lang="en-US" altLang="vi-VN" sz="1500" b="1" dirty="0" smtClean="0">
                <a:latin typeface="Times New Roman" panose="02020603050405020304" pitchFamily="18" charset="0"/>
                <a:cs typeface="Times New Roman" panose="02020603050405020304" pitchFamily="18" charset="0"/>
              </a:rPr>
              <a:t> p</a:t>
            </a:r>
            <a:r>
              <a:rPr lang="vi-VN" altLang="vi-VN" sz="1500" b="1" dirty="0" smtClean="0">
                <a:latin typeface="Times New Roman" panose="02020603050405020304" pitchFamily="18" charset="0"/>
                <a:cs typeface="Times New Roman" panose="02020603050405020304" pitchFamily="18" charset="0"/>
              </a:rPr>
              <a:t>hỏng </a:t>
            </a:r>
            <a:r>
              <a:rPr lang="vi-VN" altLang="vi-VN" sz="1500" b="1" dirty="0">
                <a:latin typeface="Times New Roman" panose="02020603050405020304" pitchFamily="18" charset="0"/>
                <a:cs typeface="Times New Roman" panose="02020603050405020304" pitchFamily="18" charset="0"/>
              </a:rPr>
              <a:t>chiến thuật cho tàu Hải quân, binh chủng hợp thành.</a:t>
            </a:r>
            <a:endParaRPr lang="en-US" altLang="vi-VN" sz="1500" b="1" dirty="0">
              <a:latin typeface="Times New Roman" panose="02020603050405020304" pitchFamily="18" charset="0"/>
              <a:cs typeface="Times New Roman" panose="02020603050405020304" pitchFamily="18" charset="0"/>
            </a:endParaRPr>
          </a:p>
        </p:txBody>
      </p:sp>
      <p:sp>
        <p:nvSpPr>
          <p:cNvPr id="11270" name="AutoShape 5"/>
          <p:cNvSpPr>
            <a:spLocks noChangeArrowheads="1"/>
          </p:cNvSpPr>
          <p:nvPr/>
        </p:nvSpPr>
        <p:spPr bwMode="gray">
          <a:xfrm>
            <a:off x="2393950" y="4249738"/>
            <a:ext cx="6392863" cy="508000"/>
          </a:xfrm>
          <a:prstGeom prst="roundRect">
            <a:avLst>
              <a:gd name="adj" fmla="val 50000"/>
            </a:avLst>
          </a:prstGeom>
          <a:gradFill rotWithShape="1">
            <a:gsLst>
              <a:gs pos="0">
                <a:srgbClr val="FFFFFF"/>
              </a:gs>
              <a:gs pos="100000">
                <a:srgbClr val="E7F5CF"/>
              </a:gs>
            </a:gsLst>
            <a:lin ang="0" scaled="1"/>
          </a:gradFill>
          <a:ln w="28575" algn="ctr">
            <a:solidFill>
              <a:schemeClr val="tx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vi-VN" sz="1500" b="1" dirty="0" smtClean="0">
                <a:latin typeface="Times New Roman" panose="02020603050405020304" pitchFamily="18" charset="0"/>
                <a:cs typeface="Times New Roman" panose="02020603050405020304" pitchFamily="18" charset="0"/>
              </a:rPr>
              <a:t>4. </a:t>
            </a:r>
            <a:r>
              <a:rPr lang="vi-VN" altLang="vi-VN" sz="1500" b="1" dirty="0" smtClean="0">
                <a:latin typeface="Times New Roman" panose="02020603050405020304" pitchFamily="18" charset="0"/>
                <a:cs typeface="Times New Roman" panose="02020603050405020304" pitchFamily="18" charset="0"/>
              </a:rPr>
              <a:t>Mô </a:t>
            </a:r>
            <a:r>
              <a:rPr lang="vi-VN" altLang="vi-VN" sz="1500" b="1" dirty="0">
                <a:latin typeface="Times New Roman" panose="02020603050405020304" pitchFamily="18" charset="0"/>
                <a:cs typeface="Times New Roman" panose="02020603050405020304" pitchFamily="18" charset="0"/>
              </a:rPr>
              <a:t>phỏng ngoài thực địa:</a:t>
            </a:r>
            <a:r>
              <a:rPr lang="vi-VN" altLang="vi-VN" sz="1500" dirty="0">
                <a:latin typeface="Times New Roman" panose="02020603050405020304" pitchFamily="18" charset="0"/>
                <a:cs typeface="Times New Roman" panose="02020603050405020304" pitchFamily="18" charset="0"/>
              </a:rPr>
              <a:t> Hệ mô phỏng đối kháng diễn tập thực binh</a:t>
            </a:r>
            <a:endParaRPr lang="en-US" altLang="vi-VN" sz="1500" dirty="0">
              <a:latin typeface="Times New Roman" panose="02020603050405020304" pitchFamily="18" charset="0"/>
              <a:cs typeface="Times New Roman" panose="02020603050405020304" pitchFamily="18" charset="0"/>
            </a:endParaRPr>
          </a:p>
          <a:p>
            <a:r>
              <a:rPr lang="vi-VN" altLang="vi-VN" sz="1500" dirty="0">
                <a:latin typeface="Times New Roman" panose="02020603050405020304" pitchFamily="18" charset="0"/>
                <a:cs typeface="Times New Roman" panose="02020603050405020304" pitchFamily="18" charset="0"/>
              </a:rPr>
              <a:t> cho các đơn vị lục quân.</a:t>
            </a:r>
            <a:endParaRPr lang="en-US" altLang="vi-VN" sz="1500" b="1" dirty="0">
              <a:latin typeface="Times New Roman" panose="02020603050405020304" pitchFamily="18" charset="0"/>
              <a:cs typeface="Times New Roman" panose="02020603050405020304" pitchFamily="18" charset="0"/>
            </a:endParaRPr>
          </a:p>
        </p:txBody>
      </p:sp>
      <p:sp>
        <p:nvSpPr>
          <p:cNvPr id="11271" name="AutoShape 6"/>
          <p:cNvSpPr>
            <a:spLocks noChangeArrowheads="1"/>
          </p:cNvSpPr>
          <p:nvPr/>
        </p:nvSpPr>
        <p:spPr bwMode="gray">
          <a:xfrm>
            <a:off x="2438400" y="3273425"/>
            <a:ext cx="6348413" cy="714375"/>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500" b="1" dirty="0" smtClean="0">
                <a:latin typeface="Times New Roman" panose="02020603050405020304" pitchFamily="18" charset="0"/>
                <a:cs typeface="Times New Roman" panose="02020603050405020304" pitchFamily="18" charset="0"/>
              </a:rPr>
              <a:t>3. Mô </a:t>
            </a:r>
            <a:r>
              <a:rPr lang="pt-BR" altLang="vi-VN" sz="1500" b="1" dirty="0">
                <a:latin typeface="Times New Roman" panose="02020603050405020304" pitchFamily="18" charset="0"/>
                <a:cs typeface="Times New Roman" panose="02020603050405020304" pitchFamily="18" charset="0"/>
              </a:rPr>
              <a:t>phỏng thực tại ảo</a:t>
            </a:r>
            <a:r>
              <a:rPr lang="vi-VN" altLang="vi-VN" sz="1500" b="1" dirty="0">
                <a:latin typeface="Times New Roman" panose="02020603050405020304" pitchFamily="18" charset="0"/>
                <a:cs typeface="Times New Roman" panose="02020603050405020304" pitchFamily="18" charset="0"/>
              </a:rPr>
              <a:t>:</a:t>
            </a:r>
            <a:r>
              <a:rPr lang="vi-VN" altLang="vi-VN" sz="1500" dirty="0">
                <a:latin typeface="Times New Roman" panose="02020603050405020304" pitchFamily="18" charset="0"/>
                <a:cs typeface="Times New Roman" panose="02020603050405020304" pitchFamily="18" charset="0"/>
              </a:rPr>
              <a:t> </a:t>
            </a:r>
            <a:r>
              <a:rPr lang="pt-BR" altLang="vi-VN" sz="1500" dirty="0">
                <a:latin typeface="Times New Roman" panose="02020603050405020304" pitchFamily="18" charset="0"/>
                <a:cs typeface="Times New Roman" panose="02020603050405020304" pitchFamily="18" charset="0"/>
              </a:rPr>
              <a:t>Hệ mô phỏng bắn súng, pháo. Các hệ mô phỏng </a:t>
            </a:r>
          </a:p>
          <a:p>
            <a:r>
              <a:rPr lang="pt-BR" altLang="vi-VN" sz="1500" dirty="0">
                <a:latin typeface="Times New Roman" panose="02020603050405020304" pitchFamily="18" charset="0"/>
                <a:cs typeface="Times New Roman" panose="02020603050405020304" pitchFamily="18" charset="0"/>
              </a:rPr>
              <a:t>lái kết hợp chiến thuật, Hệ mô phỏng Laguna cho các tàu chiến 1241.8, </a:t>
            </a:r>
          </a:p>
          <a:p>
            <a:r>
              <a:rPr lang="pt-BR" altLang="vi-VN" sz="1500" dirty="0">
                <a:latin typeface="Times New Roman" panose="02020603050405020304" pitchFamily="18" charset="0"/>
                <a:cs typeface="Times New Roman" panose="02020603050405020304" pitchFamily="18" charset="0"/>
              </a:rPr>
              <a:t>Gepart 3.9. Không quân có các hệ mô phỏng tập lái máy bay…</a:t>
            </a:r>
            <a:endParaRPr lang="en-US" altLang="vi-VN" sz="1500" dirty="0">
              <a:latin typeface="Times New Roman" panose="02020603050405020304" pitchFamily="18" charset="0"/>
              <a:cs typeface="Times New Roman" panose="02020603050405020304" pitchFamily="18" charset="0"/>
            </a:endParaRPr>
          </a:p>
        </p:txBody>
      </p:sp>
      <p:sp>
        <p:nvSpPr>
          <p:cNvPr id="11272" name="AutoShape 7"/>
          <p:cNvSpPr>
            <a:spLocks noChangeArrowheads="1"/>
          </p:cNvSpPr>
          <p:nvPr/>
        </p:nvSpPr>
        <p:spPr bwMode="gray">
          <a:xfrm>
            <a:off x="2286000" y="2500313"/>
            <a:ext cx="6500813" cy="508000"/>
          </a:xfrm>
          <a:prstGeom prst="roundRect">
            <a:avLst>
              <a:gd name="adj" fmla="val 50000"/>
            </a:avLst>
          </a:prstGeom>
          <a:gradFill rotWithShape="1">
            <a:gsLst>
              <a:gs pos="0">
                <a:srgbClr val="FFFFFF"/>
              </a:gs>
              <a:gs pos="100000">
                <a:srgbClr val="E7F5CF"/>
              </a:gs>
            </a:gsLst>
            <a:lin ang="0" scaled="1"/>
          </a:gradFill>
          <a:ln w="28575" algn="ctr">
            <a:solidFill>
              <a:srgbClr val="B2B2B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500" b="1" dirty="0" smtClean="0">
                <a:latin typeface="Times New Roman" panose="02020603050405020304" pitchFamily="18" charset="0"/>
                <a:cs typeface="Times New Roman" panose="02020603050405020304" pitchFamily="18" charset="0"/>
              </a:rPr>
              <a:t>2. Mô </a:t>
            </a:r>
            <a:r>
              <a:rPr lang="pt-BR" altLang="vi-VN" sz="1500" b="1" dirty="0">
                <a:latin typeface="Times New Roman" panose="02020603050405020304" pitchFamily="18" charset="0"/>
                <a:cs typeface="Times New Roman" panose="02020603050405020304" pitchFamily="18" charset="0"/>
              </a:rPr>
              <a:t>phỏng bán tự nhiên:</a:t>
            </a:r>
            <a:r>
              <a:rPr lang="pt-BR" altLang="vi-VN" sz="1500" dirty="0">
                <a:latin typeface="Times New Roman" panose="02020603050405020304" pitchFamily="18" charset="0"/>
                <a:cs typeface="Times New Roman" panose="02020603050405020304" pitchFamily="18" charset="0"/>
              </a:rPr>
              <a:t> Các hệ mô phỏng các thao tác huấn luyện trên trang</a:t>
            </a:r>
          </a:p>
          <a:p>
            <a:r>
              <a:rPr lang="pt-BR" altLang="vi-VN" sz="1500" dirty="0">
                <a:latin typeface="Times New Roman" panose="02020603050405020304" pitchFamily="18" charset="0"/>
                <a:cs typeface="Times New Roman" panose="02020603050405020304" pitchFamily="18" charset="0"/>
              </a:rPr>
              <a:t> thiết bị: </a:t>
            </a:r>
            <a:r>
              <a:rPr lang="pt-BR" altLang="vi-VN" sz="1500" dirty="0" smtClean="0">
                <a:latin typeface="Times New Roman" panose="02020603050405020304" pitchFamily="18" charset="0"/>
                <a:cs typeface="Times New Roman" panose="02020603050405020304" pitchFamily="18" charset="0"/>
              </a:rPr>
              <a:t>Lái xe, đài </a:t>
            </a:r>
            <a:r>
              <a:rPr lang="pt-BR" altLang="vi-VN" sz="1500" dirty="0">
                <a:latin typeface="Times New Roman" panose="02020603050405020304" pitchFamily="18" charset="0"/>
                <a:cs typeface="Times New Roman" panose="02020603050405020304" pitchFamily="18" charset="0"/>
              </a:rPr>
              <a:t>điều khiển tên lửa, rada, khí tài tác chiến điện tử.</a:t>
            </a:r>
            <a:endParaRPr lang="en-US" altLang="vi-VN" sz="1500" b="1" dirty="0">
              <a:latin typeface="Times New Roman" panose="02020603050405020304" pitchFamily="18" charset="0"/>
              <a:cs typeface="Times New Roman" panose="02020603050405020304" pitchFamily="18" charset="0"/>
            </a:endParaRPr>
          </a:p>
        </p:txBody>
      </p:sp>
      <p:sp>
        <p:nvSpPr>
          <p:cNvPr id="11273" name="AutoShape 8"/>
          <p:cNvSpPr>
            <a:spLocks noChangeArrowheads="1"/>
          </p:cNvSpPr>
          <p:nvPr/>
        </p:nvSpPr>
        <p:spPr bwMode="gray">
          <a:xfrm>
            <a:off x="1765300" y="1730375"/>
            <a:ext cx="7021513" cy="508000"/>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500" b="1" dirty="0" smtClean="0">
                <a:latin typeface="Times New Roman" panose="02020603050405020304" pitchFamily="18" charset="0"/>
                <a:cs typeface="Times New Roman" panose="02020603050405020304" pitchFamily="18" charset="0"/>
              </a:rPr>
              <a:t>1. Huấn </a:t>
            </a:r>
            <a:r>
              <a:rPr lang="pt-BR" altLang="vi-VN" sz="1500" b="1" dirty="0">
                <a:latin typeface="Times New Roman" panose="02020603050405020304" pitchFamily="18" charset="0"/>
                <a:cs typeface="Times New Roman" panose="02020603050405020304" pitchFamily="18" charset="0"/>
              </a:rPr>
              <a:t>luyện cơ bản trên máy tính:</a:t>
            </a:r>
            <a:r>
              <a:rPr lang="pt-BR" altLang="vi-VN" sz="1500" dirty="0">
                <a:latin typeface="Times New Roman" panose="02020603050405020304" pitchFamily="18" charset="0"/>
                <a:cs typeface="Times New Roman" panose="02020603050405020304" pitchFamily="18" charset="0"/>
              </a:rPr>
              <a:t> Các phần mềm mô phỏng tính năng kỹ chiến thuật, </a:t>
            </a:r>
          </a:p>
          <a:p>
            <a:r>
              <a:rPr lang="pt-BR" altLang="vi-VN" sz="1500" dirty="0">
                <a:latin typeface="Times New Roman" panose="02020603050405020304" pitchFamily="18" charset="0"/>
                <a:cs typeface="Times New Roman" panose="02020603050405020304" pitchFamily="18" charset="0"/>
              </a:rPr>
              <a:t>nguyên lý hoạt động của các loại trang thiết bị trên máy tính.</a:t>
            </a:r>
            <a:endParaRPr lang="en-US" altLang="vi-VN" sz="1500" dirty="0">
              <a:latin typeface="Times New Roman" panose="02020603050405020304" pitchFamily="18" charset="0"/>
              <a:cs typeface="Times New Roman" panose="02020603050405020304" pitchFamily="18" charset="0"/>
            </a:endParaRPr>
          </a:p>
        </p:txBody>
      </p:sp>
      <p:grpSp>
        <p:nvGrpSpPr>
          <p:cNvPr id="11274" name="Group 9"/>
          <p:cNvGrpSpPr>
            <a:grpSpLocks/>
          </p:cNvGrpSpPr>
          <p:nvPr/>
        </p:nvGrpSpPr>
        <p:grpSpPr bwMode="auto">
          <a:xfrm>
            <a:off x="1447800" y="1782472"/>
            <a:ext cx="381000" cy="454369"/>
            <a:chOff x="2078" y="1524"/>
            <a:chExt cx="1615" cy="1926"/>
          </a:xfrm>
        </p:grpSpPr>
        <p:sp>
          <p:nvSpPr>
            <p:cNvPr id="11305" name="Oval 10"/>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1306" name="Oval 11"/>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6" name="Oval 12"/>
            <p:cNvSpPr>
              <a:spLocks noChangeArrowheads="1"/>
            </p:cNvSpPr>
            <p:nvPr/>
          </p:nvSpPr>
          <p:spPr bwMode="gray">
            <a:xfrm>
              <a:off x="2253" y="1524"/>
              <a:ext cx="1101" cy="19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308" name="Oval 13"/>
            <p:cNvSpPr>
              <a:spLocks noChangeArrowheads="1"/>
            </p:cNvSpPr>
            <p:nvPr/>
          </p:nvSpPr>
          <p:spPr bwMode="gray">
            <a:xfrm>
              <a:off x="2254" y="1524"/>
              <a:ext cx="1101" cy="1926"/>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8" name="Oval 14"/>
            <p:cNvSpPr>
              <a:spLocks noChangeArrowheads="1"/>
            </p:cNvSpPr>
            <p:nvPr/>
          </p:nvSpPr>
          <p:spPr bwMode="gray">
            <a:xfrm>
              <a:off x="2334" y="1524"/>
              <a:ext cx="1097" cy="19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310" name="Oval 15"/>
            <p:cNvSpPr>
              <a:spLocks noChangeArrowheads="1"/>
            </p:cNvSpPr>
            <p:nvPr/>
          </p:nvSpPr>
          <p:spPr bwMode="gray">
            <a:xfrm>
              <a:off x="2337" y="1524"/>
              <a:ext cx="1096" cy="1926"/>
            </a:xfrm>
            <a:prstGeom prst="ellipse">
              <a:avLst/>
            </a:prstGeom>
            <a:gradFill rotWithShape="1">
              <a:gsLst>
                <a:gs pos="0">
                  <a:srgbClr val="FFCC00"/>
                </a:gs>
                <a:gs pos="100000">
                  <a:srgbClr val="7C6300"/>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grpSp>
      <p:grpSp>
        <p:nvGrpSpPr>
          <p:cNvPr id="11275" name="Group 16"/>
          <p:cNvGrpSpPr>
            <a:grpSpLocks/>
          </p:cNvGrpSpPr>
          <p:nvPr/>
        </p:nvGrpSpPr>
        <p:grpSpPr bwMode="auto">
          <a:xfrm>
            <a:off x="1981200" y="2569872"/>
            <a:ext cx="381000" cy="454369"/>
            <a:chOff x="2078" y="1524"/>
            <a:chExt cx="1615" cy="1926"/>
          </a:xfrm>
        </p:grpSpPr>
        <p:sp>
          <p:nvSpPr>
            <p:cNvPr id="11299" name="Oval 17"/>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1300" name="Oval 18"/>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23" name="Oval 19"/>
            <p:cNvSpPr>
              <a:spLocks noChangeArrowheads="1"/>
            </p:cNvSpPr>
            <p:nvPr/>
          </p:nvSpPr>
          <p:spPr bwMode="gray">
            <a:xfrm>
              <a:off x="2253" y="1524"/>
              <a:ext cx="1101" cy="19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302" name="Oval 20"/>
            <p:cNvSpPr>
              <a:spLocks noChangeArrowheads="1"/>
            </p:cNvSpPr>
            <p:nvPr/>
          </p:nvSpPr>
          <p:spPr bwMode="gray">
            <a:xfrm>
              <a:off x="2254" y="1524"/>
              <a:ext cx="1101" cy="1926"/>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25" name="Oval 21"/>
            <p:cNvSpPr>
              <a:spLocks noChangeArrowheads="1"/>
            </p:cNvSpPr>
            <p:nvPr/>
          </p:nvSpPr>
          <p:spPr bwMode="gray">
            <a:xfrm>
              <a:off x="2334" y="1524"/>
              <a:ext cx="1097" cy="19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304" name="Oval 22"/>
            <p:cNvSpPr>
              <a:spLocks noChangeArrowheads="1"/>
            </p:cNvSpPr>
            <p:nvPr/>
          </p:nvSpPr>
          <p:spPr bwMode="gray">
            <a:xfrm>
              <a:off x="2337" y="1524"/>
              <a:ext cx="1096" cy="1926"/>
            </a:xfrm>
            <a:prstGeom prst="ellipse">
              <a:avLst/>
            </a:prstGeom>
            <a:gradFill rotWithShape="1">
              <a:gsLst>
                <a:gs pos="0">
                  <a:srgbClr val="48BE67"/>
                </a:gs>
                <a:gs pos="100000">
                  <a:srgbClr val="235C32"/>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grpSp>
      <p:grpSp>
        <p:nvGrpSpPr>
          <p:cNvPr id="11276" name="Group 23"/>
          <p:cNvGrpSpPr>
            <a:grpSpLocks/>
          </p:cNvGrpSpPr>
          <p:nvPr/>
        </p:nvGrpSpPr>
        <p:grpSpPr bwMode="auto">
          <a:xfrm>
            <a:off x="2133600" y="3408072"/>
            <a:ext cx="381000" cy="454369"/>
            <a:chOff x="2078" y="1524"/>
            <a:chExt cx="1615" cy="1926"/>
          </a:xfrm>
        </p:grpSpPr>
        <p:sp>
          <p:nvSpPr>
            <p:cNvPr id="11293" name="Oval 2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1294" name="Oval 2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30" name="Oval 26"/>
            <p:cNvSpPr>
              <a:spLocks noChangeArrowheads="1"/>
            </p:cNvSpPr>
            <p:nvPr/>
          </p:nvSpPr>
          <p:spPr bwMode="gray">
            <a:xfrm>
              <a:off x="2253" y="1524"/>
              <a:ext cx="1101" cy="19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296" name="Oval 27"/>
            <p:cNvSpPr>
              <a:spLocks noChangeArrowheads="1"/>
            </p:cNvSpPr>
            <p:nvPr/>
          </p:nvSpPr>
          <p:spPr bwMode="gray">
            <a:xfrm>
              <a:off x="2254" y="1524"/>
              <a:ext cx="1101" cy="1926"/>
            </a:xfrm>
            <a:prstGeom prst="ellipse">
              <a:avLst/>
            </a:prstGeom>
            <a:gradFill rotWithShape="1">
              <a:gsLst>
                <a:gs pos="0">
                  <a:srgbClr val="21B3E1"/>
                </a:gs>
                <a:gs pos="100000">
                  <a:srgbClr val="0F5368"/>
                </a:gs>
              </a:gsLst>
              <a:lin ang="54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32" name="Oval 28"/>
            <p:cNvSpPr>
              <a:spLocks noChangeArrowheads="1"/>
            </p:cNvSpPr>
            <p:nvPr/>
          </p:nvSpPr>
          <p:spPr bwMode="gray">
            <a:xfrm>
              <a:off x="2334" y="1524"/>
              <a:ext cx="1097" cy="19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298" name="Oval 29"/>
            <p:cNvSpPr>
              <a:spLocks noChangeArrowheads="1"/>
            </p:cNvSpPr>
            <p:nvPr/>
          </p:nvSpPr>
          <p:spPr bwMode="gray">
            <a:xfrm>
              <a:off x="2337" y="1524"/>
              <a:ext cx="1096" cy="1926"/>
            </a:xfrm>
            <a:prstGeom prst="ellipse">
              <a:avLst/>
            </a:prstGeom>
            <a:gradFill rotWithShape="1">
              <a:gsLst>
                <a:gs pos="0">
                  <a:srgbClr val="21B3E1"/>
                </a:gs>
                <a:gs pos="100000">
                  <a:srgbClr val="1057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grpSp>
      <p:grpSp>
        <p:nvGrpSpPr>
          <p:cNvPr id="11277" name="Group 30"/>
          <p:cNvGrpSpPr>
            <a:grpSpLocks/>
          </p:cNvGrpSpPr>
          <p:nvPr/>
        </p:nvGrpSpPr>
        <p:grpSpPr bwMode="auto">
          <a:xfrm>
            <a:off x="2057400" y="4246272"/>
            <a:ext cx="381000" cy="454369"/>
            <a:chOff x="2078" y="1524"/>
            <a:chExt cx="1615" cy="1926"/>
          </a:xfrm>
        </p:grpSpPr>
        <p:sp>
          <p:nvSpPr>
            <p:cNvPr id="11287" name="Oval 3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1288" name="Oval 3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37" name="Oval 33"/>
            <p:cNvSpPr>
              <a:spLocks noChangeArrowheads="1"/>
            </p:cNvSpPr>
            <p:nvPr/>
          </p:nvSpPr>
          <p:spPr bwMode="gray">
            <a:xfrm>
              <a:off x="2253" y="1524"/>
              <a:ext cx="1101" cy="19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290" name="Oval 34"/>
            <p:cNvSpPr>
              <a:spLocks noChangeArrowheads="1"/>
            </p:cNvSpPr>
            <p:nvPr/>
          </p:nvSpPr>
          <p:spPr bwMode="gray">
            <a:xfrm>
              <a:off x="2254" y="1524"/>
              <a:ext cx="1101" cy="1926"/>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39" name="Oval 35"/>
            <p:cNvSpPr>
              <a:spLocks noChangeArrowheads="1"/>
            </p:cNvSpPr>
            <p:nvPr/>
          </p:nvSpPr>
          <p:spPr bwMode="gray">
            <a:xfrm>
              <a:off x="2334" y="1524"/>
              <a:ext cx="1097" cy="19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292" name="Oval 36"/>
            <p:cNvSpPr>
              <a:spLocks noChangeArrowheads="1"/>
            </p:cNvSpPr>
            <p:nvPr/>
          </p:nvSpPr>
          <p:spPr bwMode="gray">
            <a:xfrm>
              <a:off x="2337" y="1524"/>
              <a:ext cx="1096" cy="1926"/>
            </a:xfrm>
            <a:prstGeom prst="ellipse">
              <a:avLst/>
            </a:prstGeom>
            <a:gradFill rotWithShape="1">
              <a:gsLst>
                <a:gs pos="0">
                  <a:srgbClr val="8D67E1"/>
                </a:gs>
                <a:gs pos="100000">
                  <a:srgbClr val="45326D"/>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grpSp>
      <p:grpSp>
        <p:nvGrpSpPr>
          <p:cNvPr id="11278" name="Group 37"/>
          <p:cNvGrpSpPr>
            <a:grpSpLocks/>
          </p:cNvGrpSpPr>
          <p:nvPr/>
        </p:nvGrpSpPr>
        <p:grpSpPr bwMode="auto">
          <a:xfrm>
            <a:off x="1682750" y="5020972"/>
            <a:ext cx="355600" cy="454369"/>
            <a:chOff x="2078" y="1524"/>
            <a:chExt cx="1615" cy="1926"/>
          </a:xfrm>
        </p:grpSpPr>
        <p:sp>
          <p:nvSpPr>
            <p:cNvPr id="11281" name="Oval 3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571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11282" name="Oval 3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44" name="Oval 40"/>
            <p:cNvSpPr>
              <a:spLocks noChangeArrowheads="1"/>
            </p:cNvSpPr>
            <p:nvPr/>
          </p:nvSpPr>
          <p:spPr bwMode="gray">
            <a:xfrm>
              <a:off x="2251" y="1524"/>
              <a:ext cx="1180" cy="1926"/>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284" name="Oval 41"/>
            <p:cNvSpPr>
              <a:spLocks noChangeArrowheads="1"/>
            </p:cNvSpPr>
            <p:nvPr/>
          </p:nvSpPr>
          <p:spPr bwMode="gray">
            <a:xfrm>
              <a:off x="2254" y="1524"/>
              <a:ext cx="1180" cy="1926"/>
            </a:xfrm>
            <a:prstGeom prst="ellipse">
              <a:avLst/>
            </a:prstGeom>
            <a:gradFill rotWithShape="1">
              <a:gsLst>
                <a:gs pos="0">
                  <a:srgbClr val="000000"/>
                </a:gs>
                <a:gs pos="100000">
                  <a:srgbClr val="E35E23"/>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sp>
          <p:nvSpPr>
            <p:cNvPr id="46" name="Oval 42"/>
            <p:cNvSpPr>
              <a:spLocks noChangeArrowheads="1"/>
            </p:cNvSpPr>
            <p:nvPr/>
          </p:nvSpPr>
          <p:spPr bwMode="gray">
            <a:xfrm>
              <a:off x="2338" y="1524"/>
              <a:ext cx="1096" cy="1926"/>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a:defRPr/>
              </a:pPr>
              <a:endParaRPr lang="en-US" sz="1500">
                <a:latin typeface="Times New Roman" panose="02020603050405020304" pitchFamily="18" charset="0"/>
                <a:cs typeface="Times New Roman" panose="02020603050405020304" pitchFamily="18" charset="0"/>
              </a:endParaRPr>
            </a:p>
          </p:txBody>
        </p:sp>
        <p:sp>
          <p:nvSpPr>
            <p:cNvPr id="11286" name="Oval 43"/>
            <p:cNvSpPr>
              <a:spLocks noChangeArrowheads="1"/>
            </p:cNvSpPr>
            <p:nvPr/>
          </p:nvSpPr>
          <p:spPr bwMode="gray">
            <a:xfrm>
              <a:off x="2337" y="1524"/>
              <a:ext cx="1096" cy="1926"/>
            </a:xfrm>
            <a:prstGeom prst="ellipse">
              <a:avLst/>
            </a:prstGeom>
            <a:gradFill rotWithShape="1">
              <a:gsLst>
                <a:gs pos="0">
                  <a:srgbClr val="E35E23"/>
                </a:gs>
                <a:gs pos="100000">
                  <a:srgbClr val="6E2E11"/>
                </a:gs>
              </a:gsLst>
              <a:lin ang="2700000" scaled="1"/>
            </a:gra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US" altLang="vi-VN" sz="150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40953715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3"/>
          <p:cNvSpPr>
            <a:spLocks noGrp="1"/>
          </p:cNvSpPr>
          <p:nvPr>
            <p:ph type="title"/>
          </p:nvPr>
        </p:nvSpPr>
        <p:spPr>
          <a:xfrm>
            <a:off x="34925" y="419100"/>
            <a:ext cx="9109075" cy="561975"/>
          </a:xfrm>
        </p:spPr>
        <p:txBody>
          <a:bodyPr/>
          <a:lstStyle/>
          <a:p>
            <a:r>
              <a:rPr lang="pt-BR" altLang="vi-VN" sz="2400" b="1" dirty="0" smtClean="0">
                <a:solidFill>
                  <a:schemeClr val="tx1"/>
                </a:solidFill>
              </a:rPr>
              <a:t>1. Huấn </a:t>
            </a:r>
            <a:r>
              <a:rPr lang="pt-BR" altLang="vi-VN" sz="2400" b="1" dirty="0">
                <a:solidFill>
                  <a:schemeClr val="tx1"/>
                </a:solidFill>
              </a:rPr>
              <a:t>luyện cơ bản trên máy tính</a:t>
            </a:r>
            <a:endParaRPr lang="en-US" altLang="vi-VN" sz="2400" dirty="0" smtClean="0">
              <a:solidFill>
                <a:schemeClr val="tx1"/>
              </a:solidFill>
              <a:latin typeface="Times New Roman" panose="02020603050405020304" pitchFamily="18" charset="0"/>
              <a:cs typeface="Times New Roman" panose="02020603050405020304" pitchFamily="18" charset="0"/>
            </a:endParaRPr>
          </a:p>
        </p:txBody>
      </p:sp>
      <p:pic>
        <p:nvPicPr>
          <p:cNvPr id="122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196975"/>
            <a:ext cx="5127625"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AutoShape 8"/>
          <p:cNvSpPr>
            <a:spLocks noChangeArrowheads="1"/>
          </p:cNvSpPr>
          <p:nvPr/>
        </p:nvSpPr>
        <p:spPr bwMode="gray">
          <a:xfrm>
            <a:off x="55563" y="4292600"/>
            <a:ext cx="4860925" cy="1584325"/>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pt-BR" altLang="vi-VN" sz="1400" b="1" dirty="0"/>
              <a:t> Huấn luyện cơ bản trên máy tính: Các phần mềm </a:t>
            </a:r>
          </a:p>
          <a:p>
            <a:pPr algn="ctr"/>
            <a:r>
              <a:rPr lang="pt-BR" altLang="vi-VN" sz="1400" b="1" dirty="0"/>
              <a:t>  mô phỏng tính năng kỹ chiến thuật, nguyên lý hoạt động </a:t>
            </a:r>
          </a:p>
          <a:p>
            <a:pPr algn="ctr"/>
            <a:r>
              <a:rPr lang="pt-BR" altLang="vi-VN" sz="1400" b="1" dirty="0"/>
              <a:t>của các loại vũ khí, trang thiết bị trên máy tính</a:t>
            </a:r>
            <a:r>
              <a:rPr lang="pt-BR" altLang="vi-VN" sz="1400" dirty="0"/>
              <a:t>.</a:t>
            </a:r>
            <a:endParaRPr lang="en-US" altLang="vi-VN" sz="1400" dirty="0"/>
          </a:p>
        </p:txBody>
      </p:sp>
      <p:pic>
        <p:nvPicPr>
          <p:cNvPr id="1229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1425" y="3949700"/>
            <a:ext cx="40417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368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3"/>
          <p:cNvSpPr>
            <a:spLocks noGrp="1"/>
          </p:cNvSpPr>
          <p:nvPr>
            <p:ph type="title"/>
          </p:nvPr>
        </p:nvSpPr>
        <p:spPr>
          <a:xfrm>
            <a:off x="34925" y="419100"/>
            <a:ext cx="9109075" cy="561975"/>
          </a:xfrm>
        </p:spPr>
        <p:txBody>
          <a:bodyPr/>
          <a:lstStyle/>
          <a:p>
            <a:r>
              <a:rPr lang="pt-BR" altLang="vi-VN" sz="2400" b="1" dirty="0" smtClean="0">
                <a:solidFill>
                  <a:schemeClr val="tx1"/>
                </a:solidFill>
              </a:rPr>
              <a:t>2. Mô </a:t>
            </a:r>
            <a:r>
              <a:rPr lang="pt-BR" altLang="vi-VN" sz="2400" b="1" dirty="0">
                <a:solidFill>
                  <a:schemeClr val="tx1"/>
                </a:solidFill>
              </a:rPr>
              <a:t>phỏng bán tự nhiên:</a:t>
            </a:r>
            <a:endParaRPr lang="en-US" altLang="vi-VN" sz="2400" dirty="0" smtClean="0">
              <a:solidFill>
                <a:schemeClr val="tx1"/>
              </a:solidFill>
              <a:latin typeface="Times New Roman" panose="02020603050405020304" pitchFamily="18" charset="0"/>
              <a:cs typeface="Times New Roman" panose="02020603050405020304" pitchFamily="18" charset="0"/>
            </a:endParaRPr>
          </a:p>
        </p:txBody>
      </p:sp>
      <p:pic>
        <p:nvPicPr>
          <p:cNvPr id="13315" name="Picture 7" descr="LogoViencntt"/>
          <p:cNvPicPr>
            <a:picLocks noGrp="1" noChangeAspect="1" noChangeArrowheads="1"/>
          </p:cNvPicPr>
          <p:nvPr>
            <p:ph/>
          </p:nvPr>
        </p:nvPicPr>
        <p:blipFill>
          <a:blip r:embed="rId2" cstate="print">
            <a:extLst>
              <a:ext uri="{28A0092B-C50C-407E-A947-70E740481C1C}">
                <a14:useLocalDpi xmlns:a14="http://schemas.microsoft.com/office/drawing/2010/main" val="0"/>
              </a:ext>
            </a:extLst>
          </a:blip>
          <a:srcRect/>
          <a:stretch>
            <a:fillRect/>
          </a:stretch>
        </p:blipFill>
        <p:spPr>
          <a:xfrm>
            <a:off x="7667625" y="136525"/>
            <a:ext cx="1390650" cy="727075"/>
          </a:xfrm>
          <a:noFill/>
        </p:spPr>
      </p:pic>
      <p:sp>
        <p:nvSpPr>
          <p:cNvPr id="13316" name="AutoShape 7"/>
          <p:cNvSpPr>
            <a:spLocks noChangeArrowheads="1"/>
          </p:cNvSpPr>
          <p:nvPr/>
        </p:nvSpPr>
        <p:spPr bwMode="gray">
          <a:xfrm>
            <a:off x="1403350" y="6010275"/>
            <a:ext cx="6500813" cy="508000"/>
          </a:xfrm>
          <a:prstGeom prst="roundRect">
            <a:avLst>
              <a:gd name="adj" fmla="val 50000"/>
            </a:avLst>
          </a:prstGeom>
          <a:gradFill rotWithShape="1">
            <a:gsLst>
              <a:gs pos="0">
                <a:srgbClr val="FFFFFF"/>
              </a:gs>
              <a:gs pos="100000">
                <a:srgbClr val="E7F5CF"/>
              </a:gs>
            </a:gsLst>
            <a:lin ang="0" scaled="1"/>
          </a:gradFill>
          <a:ln w="28575" algn="ctr">
            <a:solidFill>
              <a:srgbClr val="B2B2B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400" b="1" dirty="0"/>
              <a:t>Mô phỏng bán tự nhiên:</a:t>
            </a:r>
            <a:r>
              <a:rPr lang="pt-BR" altLang="vi-VN" sz="1400" dirty="0"/>
              <a:t> Các hệ mô phỏng các thao tác huấn luyện trên vũ khí, </a:t>
            </a:r>
          </a:p>
          <a:p>
            <a:r>
              <a:rPr lang="pt-BR" altLang="vi-VN" sz="1400" dirty="0"/>
              <a:t>trang thiết bị: Đài điều khiển tên lửa, rada, khí tài tác chiến điện tử.</a:t>
            </a:r>
            <a:endParaRPr lang="en-US" altLang="vi-VN" sz="1400" b="1" dirty="0"/>
          </a:p>
        </p:txBody>
      </p:sp>
      <p:pic>
        <p:nvPicPr>
          <p:cNvPr id="13317" name="Picture 2" descr="C:\Documents and Settings\Admin\Desktop\Bai gui TCDT\Mo phong cot ngam AK6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25538"/>
            <a:ext cx="4376737"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3" descr="C:\Documents and Settings\Admin\Desktop\Bai gui TCDT\Cge al dien tu MP-405-1E va phong dan gay nhieu Pk-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7725" y="2997200"/>
            <a:ext cx="43767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9" name="Text Box 7"/>
          <p:cNvSpPr txBox="1">
            <a:spLocks noChangeArrowheads="1"/>
          </p:cNvSpPr>
          <p:nvPr/>
        </p:nvSpPr>
        <p:spPr bwMode="gray">
          <a:xfrm>
            <a:off x="4643438" y="1268413"/>
            <a:ext cx="3744912"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500" b="1"/>
              <a:t>Hệ thống mô phỏng bắn pháo                         AK-630 bằng cột ngắm trên tàu Gepard</a:t>
            </a:r>
            <a:endParaRPr lang="en-US" altLang="vi-VN" sz="1500" b="1">
              <a:solidFill>
                <a:srgbClr val="000000"/>
              </a:solidFill>
            </a:endParaRPr>
          </a:p>
        </p:txBody>
      </p:sp>
      <p:sp>
        <p:nvSpPr>
          <p:cNvPr id="13320" name="Text Box 7"/>
          <p:cNvSpPr txBox="1">
            <a:spLocks noChangeArrowheads="1"/>
          </p:cNvSpPr>
          <p:nvPr/>
        </p:nvSpPr>
        <p:spPr bwMode="gray">
          <a:xfrm>
            <a:off x="1066800" y="4777582"/>
            <a:ext cx="3384550" cy="78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500" b="1" dirty="0"/>
              <a:t>Hệ thống mô phỏng thiết bị chế áp điện tử MP-405-1E và </a:t>
            </a:r>
            <a:r>
              <a:rPr lang="pt-BR" altLang="vi-VN" sz="1500" b="1" dirty="0" smtClean="0"/>
              <a:t>gây </a:t>
            </a:r>
            <a:r>
              <a:rPr lang="pt-BR" altLang="vi-VN" sz="1500" b="1" dirty="0"/>
              <a:t>nhiễu PK-10 trên tàu Gepard </a:t>
            </a:r>
            <a:endParaRPr lang="en-US" altLang="vi-VN" sz="1500" b="1" dirty="0">
              <a:solidFill>
                <a:srgbClr val="000000"/>
              </a:solidFill>
            </a:endParaRPr>
          </a:p>
        </p:txBody>
      </p:sp>
    </p:spTree>
    <p:extLst>
      <p:ext uri="{BB962C8B-B14F-4D97-AF65-F5344CB8AC3E}">
        <p14:creationId xmlns:p14="http://schemas.microsoft.com/office/powerpoint/2010/main" val="21104118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3"/>
          <p:cNvSpPr>
            <a:spLocks noGrp="1"/>
          </p:cNvSpPr>
          <p:nvPr>
            <p:ph type="title"/>
          </p:nvPr>
        </p:nvSpPr>
        <p:spPr>
          <a:xfrm>
            <a:off x="34925" y="311150"/>
            <a:ext cx="9109075" cy="561975"/>
          </a:xfrm>
        </p:spPr>
        <p:txBody>
          <a:bodyPr/>
          <a:lstStyle/>
          <a:p>
            <a:r>
              <a:rPr lang="pt-BR" altLang="vi-VN" sz="2400" b="1" dirty="0" smtClean="0">
                <a:solidFill>
                  <a:schemeClr val="tx1"/>
                </a:solidFill>
              </a:rPr>
              <a:t>3. Mô </a:t>
            </a:r>
            <a:r>
              <a:rPr lang="pt-BR" altLang="vi-VN" sz="2400" b="1" dirty="0">
                <a:solidFill>
                  <a:schemeClr val="tx1"/>
                </a:solidFill>
              </a:rPr>
              <a:t>phỏng thực tại </a:t>
            </a:r>
            <a:r>
              <a:rPr lang="pt-BR" altLang="vi-VN" sz="2400" b="1" dirty="0" smtClean="0">
                <a:solidFill>
                  <a:schemeClr val="tx1"/>
                </a:solidFill>
              </a:rPr>
              <a:t>ảo</a:t>
            </a:r>
            <a:endParaRPr lang="en-US" altLang="vi-VN" sz="2400" dirty="0" smtClean="0">
              <a:solidFill>
                <a:schemeClr val="tx1"/>
              </a:solidFill>
              <a:latin typeface="Times New Roman" panose="02020603050405020304" pitchFamily="18" charset="0"/>
              <a:cs typeface="Times New Roman" panose="02020603050405020304" pitchFamily="18" charset="0"/>
            </a:endParaRPr>
          </a:p>
        </p:txBody>
      </p:sp>
      <p:sp>
        <p:nvSpPr>
          <p:cNvPr id="14340" name="AutoShape 6"/>
          <p:cNvSpPr>
            <a:spLocks noChangeArrowheads="1"/>
          </p:cNvSpPr>
          <p:nvPr/>
        </p:nvSpPr>
        <p:spPr bwMode="gray">
          <a:xfrm>
            <a:off x="1331913" y="5915025"/>
            <a:ext cx="6348412" cy="714375"/>
          </a:xfrm>
          <a:prstGeom prst="roundRect">
            <a:avLst>
              <a:gd name="adj" fmla="val 50000"/>
            </a:avLst>
          </a:prstGeom>
          <a:gradFill rotWithShape="1">
            <a:gsLst>
              <a:gs pos="0">
                <a:srgbClr val="FFFFFF"/>
              </a:gs>
              <a:gs pos="100000">
                <a:srgbClr val="B7E7FF"/>
              </a:gs>
            </a:gsLst>
            <a:lin ang="0" scaled="1"/>
          </a:gradFill>
          <a:ln w="28575" algn="ctr">
            <a:solidFill>
              <a:srgbClr val="B2B2B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sz="1400" b="1" dirty="0"/>
              <a:t>Mô phỏng thực tại ảo</a:t>
            </a:r>
            <a:r>
              <a:rPr lang="vi-VN" altLang="vi-VN" sz="1400" b="1" dirty="0"/>
              <a:t>: </a:t>
            </a:r>
            <a:r>
              <a:rPr lang="pt-BR" altLang="vi-VN" sz="1400" dirty="0"/>
              <a:t>Hệ mô phỏng bắn súng, pháo. Các hệ mô phỏng </a:t>
            </a:r>
          </a:p>
          <a:p>
            <a:r>
              <a:rPr lang="pt-BR" altLang="vi-VN" sz="1400" dirty="0"/>
              <a:t>lái kết hợp chiến thuật, Hệ mô phỏng Laguna cho các tàu chiến 1241.8, </a:t>
            </a:r>
          </a:p>
          <a:p>
            <a:r>
              <a:rPr lang="pt-BR" altLang="vi-VN" sz="1400" dirty="0"/>
              <a:t>Gepart 3.9. Không quân có các hệ mô phỏng tập lái máy bay…</a:t>
            </a:r>
            <a:endParaRPr lang="en-US" altLang="vi-VN" sz="1400" dirty="0"/>
          </a:p>
        </p:txBody>
      </p:sp>
      <p:pic>
        <p:nvPicPr>
          <p:cNvPr id="14341" name="Picture 2" descr="C:\Documents and Settings\Admin\Desktop\Bai gui TCDT\Laguna Tau 1241R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2708275"/>
            <a:ext cx="4762500"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3" descr="C:\Documents and Settings\Admin\Desktop\Bai gui TCDT\Su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38" y="1052513"/>
            <a:ext cx="4108450"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Rectangle 6"/>
          <p:cNvSpPr>
            <a:spLocks noChangeArrowheads="1"/>
          </p:cNvSpPr>
          <p:nvPr/>
        </p:nvSpPr>
        <p:spPr bwMode="auto">
          <a:xfrm>
            <a:off x="4246563" y="1196975"/>
            <a:ext cx="4802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b="1"/>
              <a:t>Hệ thống mô phỏng tập lái máy bay SU-30</a:t>
            </a:r>
            <a:endParaRPr lang="en-US" altLang="vi-VN" b="1"/>
          </a:p>
        </p:txBody>
      </p:sp>
      <p:sp>
        <p:nvSpPr>
          <p:cNvPr id="14344" name="Rectangle 7"/>
          <p:cNvSpPr>
            <a:spLocks noChangeArrowheads="1"/>
          </p:cNvSpPr>
          <p:nvPr/>
        </p:nvSpPr>
        <p:spPr bwMode="auto">
          <a:xfrm>
            <a:off x="762000" y="5243513"/>
            <a:ext cx="3249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b="1" dirty="0"/>
              <a:t>Hệ thống mô phỏng Laguna</a:t>
            </a:r>
            <a:endParaRPr lang="en-US" altLang="vi-VN" b="1" dirty="0"/>
          </a:p>
        </p:txBody>
      </p:sp>
    </p:spTree>
    <p:extLst>
      <p:ext uri="{BB962C8B-B14F-4D97-AF65-F5344CB8AC3E}">
        <p14:creationId xmlns:p14="http://schemas.microsoft.com/office/powerpoint/2010/main" val="41389668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3"/>
          <p:cNvSpPr>
            <a:spLocks noGrp="1"/>
          </p:cNvSpPr>
          <p:nvPr>
            <p:ph type="title"/>
          </p:nvPr>
        </p:nvSpPr>
        <p:spPr>
          <a:xfrm>
            <a:off x="34925" y="419100"/>
            <a:ext cx="9109075" cy="561975"/>
          </a:xfrm>
        </p:spPr>
        <p:txBody>
          <a:bodyPr/>
          <a:lstStyle/>
          <a:p>
            <a:r>
              <a:rPr lang="en-US" altLang="vi-VN" sz="2400" b="1" dirty="0" smtClean="0">
                <a:solidFill>
                  <a:schemeClr val="tx1"/>
                </a:solidFill>
                <a:latin typeface="Times New Roman" panose="02020603050405020304" pitchFamily="18" charset="0"/>
                <a:cs typeface="Times New Roman" panose="02020603050405020304" pitchFamily="18" charset="0"/>
              </a:rPr>
              <a:t>4. </a:t>
            </a:r>
            <a:r>
              <a:rPr lang="vi-VN" altLang="vi-VN" sz="2400" b="1" dirty="0">
                <a:solidFill>
                  <a:schemeClr val="tx1"/>
                </a:solidFill>
              </a:rPr>
              <a:t>Mô phỏng ngoài thực </a:t>
            </a:r>
            <a:r>
              <a:rPr lang="vi-VN" altLang="vi-VN" sz="2400" b="1" dirty="0" smtClean="0">
                <a:solidFill>
                  <a:schemeClr val="tx1"/>
                </a:solidFill>
              </a:rPr>
              <a:t>địa</a:t>
            </a:r>
            <a:endParaRPr lang="en-US" altLang="vi-VN" sz="2400" b="1" dirty="0" smtClean="0">
              <a:solidFill>
                <a:schemeClr val="tx1"/>
              </a:solidFill>
              <a:latin typeface="Times New Roman" panose="02020603050405020304" pitchFamily="18" charset="0"/>
              <a:cs typeface="Times New Roman" panose="02020603050405020304" pitchFamily="18" charset="0"/>
            </a:endParaRPr>
          </a:p>
        </p:txBody>
      </p:sp>
      <p:sp>
        <p:nvSpPr>
          <p:cNvPr id="15364" name="AutoShape 5"/>
          <p:cNvSpPr>
            <a:spLocks noChangeArrowheads="1"/>
          </p:cNvSpPr>
          <p:nvPr/>
        </p:nvSpPr>
        <p:spPr bwMode="gray">
          <a:xfrm>
            <a:off x="1619250" y="6238875"/>
            <a:ext cx="6392863" cy="508000"/>
          </a:xfrm>
          <a:prstGeom prst="roundRect">
            <a:avLst>
              <a:gd name="adj" fmla="val 50000"/>
            </a:avLst>
          </a:prstGeom>
          <a:gradFill rotWithShape="1">
            <a:gsLst>
              <a:gs pos="0">
                <a:srgbClr val="FFFFFF"/>
              </a:gs>
              <a:gs pos="100000">
                <a:srgbClr val="E7F5CF"/>
              </a:gs>
            </a:gsLst>
            <a:lin ang="0" scaled="1"/>
          </a:gradFill>
          <a:ln w="28575" algn="ctr">
            <a:solidFill>
              <a:schemeClr val="tx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vi-VN" sz="1400" b="1" dirty="0"/>
              <a:t>Mô phỏng ngoài thực địa</a:t>
            </a:r>
            <a:r>
              <a:rPr lang="vi-VN" altLang="vi-VN" sz="1400" dirty="0"/>
              <a:t>: Hệ mô phỏng đối kháng diễn tập thực binh</a:t>
            </a:r>
            <a:endParaRPr lang="en-US" altLang="vi-VN" sz="1400" dirty="0"/>
          </a:p>
          <a:p>
            <a:r>
              <a:rPr lang="vi-VN" altLang="vi-VN" sz="1400" dirty="0"/>
              <a:t> cho các đơn vị lục quân.</a:t>
            </a:r>
            <a:endParaRPr lang="en-US" altLang="vi-VN" sz="1400" b="1" dirty="0"/>
          </a:p>
        </p:txBody>
      </p:sp>
      <p:pic>
        <p:nvPicPr>
          <p:cNvPr id="15365" name="Picture 5" descr="SoDoBoTriCNTT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1062038"/>
            <a:ext cx="4141787"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3" descr="IMG_20121224_1415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275" y="2624138"/>
            <a:ext cx="4716463" cy="353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7996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3"/>
          <p:cNvSpPr>
            <a:spLocks noGrp="1"/>
          </p:cNvSpPr>
          <p:nvPr>
            <p:ph type="title"/>
          </p:nvPr>
        </p:nvSpPr>
        <p:spPr>
          <a:xfrm>
            <a:off x="34925" y="419100"/>
            <a:ext cx="9109075" cy="561975"/>
          </a:xfrm>
        </p:spPr>
        <p:txBody>
          <a:bodyPr>
            <a:noAutofit/>
          </a:bodyPr>
          <a:lstStyle/>
          <a:p>
            <a:r>
              <a:rPr lang="en-US" altLang="vi-VN" sz="2400" b="1" dirty="0" smtClean="0">
                <a:solidFill>
                  <a:schemeClr val="tx1"/>
                </a:solidFill>
                <a:latin typeface="Times New Roman" panose="02020603050405020304" pitchFamily="18" charset="0"/>
                <a:cs typeface="Times New Roman" panose="02020603050405020304" pitchFamily="18" charset="0"/>
              </a:rPr>
              <a:t>5. </a:t>
            </a:r>
            <a:r>
              <a:rPr lang="vi-VN" altLang="vi-VN" sz="2400" b="1" dirty="0">
                <a:solidFill>
                  <a:schemeClr val="tx1"/>
                </a:solidFill>
              </a:rPr>
              <a:t>Mô phỏng tích hợp các quân binh </a:t>
            </a:r>
            <a:r>
              <a:rPr lang="vi-VN" altLang="vi-VN" sz="2400" b="1" dirty="0" smtClean="0">
                <a:solidFill>
                  <a:schemeClr val="tx1"/>
                </a:solidFill>
              </a:rPr>
              <a:t>chủng</a:t>
            </a:r>
            <a:endParaRPr lang="en-US" altLang="vi-VN" sz="2400" b="1" dirty="0" smtClean="0">
              <a:solidFill>
                <a:schemeClr val="tx1"/>
              </a:solidFill>
              <a:latin typeface="Times New Roman" panose="02020603050405020304" pitchFamily="18" charset="0"/>
              <a:cs typeface="Times New Roman" panose="02020603050405020304" pitchFamily="18" charset="0"/>
            </a:endParaRPr>
          </a:p>
        </p:txBody>
      </p:sp>
      <p:sp>
        <p:nvSpPr>
          <p:cNvPr id="16388" name="AutoShape 4"/>
          <p:cNvSpPr>
            <a:spLocks noChangeArrowheads="1"/>
          </p:cNvSpPr>
          <p:nvPr/>
        </p:nvSpPr>
        <p:spPr bwMode="gray">
          <a:xfrm>
            <a:off x="1187450" y="5732463"/>
            <a:ext cx="7423150" cy="749300"/>
          </a:xfrm>
          <a:prstGeom prst="roundRect">
            <a:avLst>
              <a:gd name="adj" fmla="val 50000"/>
            </a:avLst>
          </a:prstGeom>
          <a:gradFill rotWithShape="1">
            <a:gsLst>
              <a:gs pos="0">
                <a:srgbClr val="FFFFFF"/>
              </a:gs>
              <a:gs pos="100000">
                <a:srgbClr val="B7E7FF"/>
              </a:gs>
            </a:gsLst>
            <a:lin ang="0" scaled="1"/>
          </a:gradFill>
          <a:ln w="28575" algn="ctr">
            <a:solidFill>
              <a:schemeClr val="tx2"/>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vi-VN" altLang="vi-VN" sz="1600" b="1" dirty="0">
                <a:latin typeface="Times New Roman" panose="02020603050405020304" pitchFamily="18" charset="0"/>
                <a:cs typeface="Times New Roman" panose="02020603050405020304" pitchFamily="18" charset="0"/>
              </a:rPr>
              <a:t>Mô phỏng tích hợp các quân binh chủng</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Hệ</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thống</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mô</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phỏng</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phân</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tán</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tích</a:t>
            </a:r>
            <a:r>
              <a:rPr lang="en-US" altLang="vi-VN" sz="1600" b="1" dirty="0">
                <a:latin typeface="Times New Roman" panose="02020603050405020304" pitchFamily="18" charset="0"/>
                <a:cs typeface="Times New Roman" panose="02020603050405020304" pitchFamily="18" charset="0"/>
              </a:rPr>
              <a:t> </a:t>
            </a:r>
          </a:p>
          <a:p>
            <a:r>
              <a:rPr lang="en-US" altLang="vi-VN" sz="1600" b="1" dirty="0" err="1">
                <a:latin typeface="Times New Roman" panose="02020603050405020304" pitchFamily="18" charset="0"/>
                <a:cs typeface="Times New Roman" panose="02020603050405020304" pitchFamily="18" charset="0"/>
              </a:rPr>
              <a:t>hợp</a:t>
            </a:r>
            <a:r>
              <a:rPr lang="en-US" altLang="vi-VN" sz="1600" b="1" dirty="0">
                <a:latin typeface="Times New Roman" panose="02020603050405020304" pitchFamily="18" charset="0"/>
                <a:cs typeface="Times New Roman" panose="02020603050405020304" pitchFamily="18" charset="0"/>
              </a:rPr>
              <a:t> c</a:t>
            </a:r>
            <a:r>
              <a:rPr lang="vi-VN" altLang="vi-VN" sz="1600" b="1" dirty="0">
                <a:latin typeface="Times New Roman" panose="02020603050405020304" pitchFamily="18" charset="0"/>
                <a:cs typeface="Times New Roman" panose="02020603050405020304" pitchFamily="18" charset="0"/>
              </a:rPr>
              <a:t>ác hệ thống bản đồ 2D, 3D</a:t>
            </a:r>
            <a:r>
              <a:rPr lang="en-US" altLang="vi-VN" sz="1600" b="1" dirty="0">
                <a:latin typeface="Times New Roman" panose="02020603050405020304" pitchFamily="18" charset="0"/>
                <a:cs typeface="Times New Roman" panose="02020603050405020304" pitchFamily="18" charset="0"/>
              </a:rPr>
              <a:t>, </a:t>
            </a:r>
            <a:r>
              <a:rPr lang="vi-VN" altLang="vi-VN" sz="1600" b="1" dirty="0">
                <a:latin typeface="Times New Roman" panose="02020603050405020304" pitchFamily="18" charset="0"/>
                <a:cs typeface="Times New Roman" panose="02020603050405020304" pitchFamily="18" charset="0"/>
              </a:rPr>
              <a:t>sa bàn ảo</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cho</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phép</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hiệp</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đồng</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giữa</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các</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lực</a:t>
            </a:r>
            <a:r>
              <a:rPr lang="en-US" altLang="vi-VN" sz="1600" b="1" dirty="0">
                <a:latin typeface="Times New Roman" panose="02020603050405020304" pitchFamily="18" charset="0"/>
                <a:cs typeface="Times New Roman" panose="02020603050405020304" pitchFamily="18" charset="0"/>
              </a:rPr>
              <a:t> </a:t>
            </a:r>
            <a:r>
              <a:rPr lang="en-US" altLang="vi-VN" sz="1600" b="1" dirty="0" err="1">
                <a:latin typeface="Times New Roman" panose="02020603050405020304" pitchFamily="18" charset="0"/>
                <a:cs typeface="Times New Roman" panose="02020603050405020304" pitchFamily="18" charset="0"/>
              </a:rPr>
              <a:t>lượng</a:t>
            </a:r>
            <a:r>
              <a:rPr lang="en-US" altLang="vi-VN" sz="1600" b="1" dirty="0">
                <a:latin typeface="Times New Roman" panose="02020603050405020304" pitchFamily="18" charset="0"/>
                <a:cs typeface="Times New Roman" panose="02020603050405020304" pitchFamily="18" charset="0"/>
              </a:rPr>
              <a:t>. </a:t>
            </a:r>
          </a:p>
          <a:p>
            <a:r>
              <a:rPr lang="en-US" altLang="vi-VN" sz="1600" b="1" dirty="0" err="1">
                <a:latin typeface="Times New Roman" panose="02020603050405020304" pitchFamily="18" charset="0"/>
                <a:cs typeface="Times New Roman" panose="02020603050405020304" pitchFamily="18" charset="0"/>
              </a:rPr>
              <a:t>Mô</a:t>
            </a:r>
            <a:r>
              <a:rPr lang="en-US" altLang="vi-VN" sz="1600" b="1" dirty="0">
                <a:latin typeface="Times New Roman" panose="02020603050405020304" pitchFamily="18" charset="0"/>
                <a:cs typeface="Times New Roman" panose="02020603050405020304" pitchFamily="18" charset="0"/>
              </a:rPr>
              <a:t> p</a:t>
            </a:r>
            <a:r>
              <a:rPr lang="vi-VN" altLang="vi-VN" sz="1600" b="1" dirty="0">
                <a:latin typeface="Times New Roman" panose="02020603050405020304" pitchFamily="18" charset="0"/>
                <a:cs typeface="Times New Roman" panose="02020603050405020304" pitchFamily="18" charset="0"/>
              </a:rPr>
              <a:t>hỏng chiến thuật cho tàu Hải quân, binh chủng hợp thành.</a:t>
            </a:r>
            <a:endParaRPr lang="en-US" altLang="vi-VN" sz="1600" b="1" dirty="0">
              <a:latin typeface="Times New Roman" panose="02020603050405020304" pitchFamily="18" charset="0"/>
              <a:cs typeface="Times New Roman" panose="02020603050405020304" pitchFamily="18" charset="0"/>
            </a:endParaRPr>
          </a:p>
        </p:txBody>
      </p:sp>
      <p:pic>
        <p:nvPicPr>
          <p:cNvPr id="163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0163" y="1168400"/>
            <a:ext cx="3924300"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7"/>
          <p:cNvSpPr>
            <a:spLocks noChangeArrowheads="1"/>
          </p:cNvSpPr>
          <p:nvPr/>
        </p:nvSpPr>
        <p:spPr bwMode="auto">
          <a:xfrm>
            <a:off x="1619250" y="4262438"/>
            <a:ext cx="1633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b="1"/>
              <a:t>Sa bàn ảo 3D</a:t>
            </a:r>
            <a:endParaRPr lang="en-US" altLang="vi-VN" b="1"/>
          </a:p>
        </p:txBody>
      </p:sp>
      <p:sp>
        <p:nvSpPr>
          <p:cNvPr id="16391" name="Rectangle 8"/>
          <p:cNvSpPr>
            <a:spLocks noChangeArrowheads="1"/>
          </p:cNvSpPr>
          <p:nvPr/>
        </p:nvSpPr>
        <p:spPr bwMode="auto">
          <a:xfrm>
            <a:off x="2003425" y="5189538"/>
            <a:ext cx="3082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pt-BR" altLang="vi-VN" b="1"/>
              <a:t>Tác nghiệp trên bản đồ 2D</a:t>
            </a:r>
            <a:endParaRPr lang="en-US" altLang="vi-VN" b="1"/>
          </a:p>
        </p:txBody>
      </p:sp>
      <p:pic>
        <p:nvPicPr>
          <p:cNvPr id="1639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 y="1173163"/>
            <a:ext cx="5062537" cy="2941637"/>
          </a:xfrm>
          <a:prstGeom prst="rect">
            <a:avLst/>
          </a:prstGeom>
          <a:noFill/>
          <a:ln>
            <a:noFill/>
          </a:ln>
          <a:effectLst/>
          <a:extLst>
            <a:ext uri="{909E8E84-426E-40DD-AFC4-6F175D3DCCD1}">
              <a14:hiddenFill xmlns:a14="http://schemas.microsoft.com/office/drawing/2010/main">
                <a:solidFill>
                  <a:srgbClr val="0099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3366"/>
                  </a:outerShdw>
                </a:effectLst>
              </a14:hiddenEffects>
            </a:ext>
          </a:extLst>
        </p:spPr>
      </p:pic>
    </p:spTree>
    <p:extLst>
      <p:ext uri="{BB962C8B-B14F-4D97-AF65-F5344CB8AC3E}">
        <p14:creationId xmlns:p14="http://schemas.microsoft.com/office/powerpoint/2010/main" val="347107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7543799" cy="5334000"/>
          </a:xfrm>
          <a:ln>
            <a:noFill/>
          </a:ln>
        </p:spPr>
        <p:style>
          <a:lnRef idx="2">
            <a:schemeClr val="dk1"/>
          </a:lnRef>
          <a:fillRef idx="1">
            <a:schemeClr val="lt1"/>
          </a:fillRef>
          <a:effectRef idx="0">
            <a:schemeClr val="dk1"/>
          </a:effectRef>
          <a:fontRef idx="minor">
            <a:schemeClr val="dk1"/>
          </a:fontRef>
        </p:style>
        <p:txBody>
          <a:bodyPr>
            <a:noAutofit/>
          </a:bodyPr>
          <a:lstStyle/>
          <a:p>
            <a:pPr algn="just"/>
            <a:r>
              <a:rPr lang="en-US" altLang="vi-VN" dirty="0" smtClean="0">
                <a:latin typeface="Times New Roman" panose="02020603050405020304" pitchFamily="18" charset="0"/>
                <a:cs typeface="Times New Roman" panose="02020603050405020304" pitchFamily="18" charset="0"/>
              </a:rPr>
              <a:t>MPPT: </a:t>
            </a:r>
            <a:r>
              <a:rPr lang="en-US" altLang="vi-VN" dirty="0" err="1" smtClean="0">
                <a:latin typeface="Times New Roman" panose="02020603050405020304" pitchFamily="18" charset="0"/>
                <a:cs typeface="Times New Roman" panose="02020603050405020304" pitchFamily="18" charset="0"/>
              </a:rPr>
              <a:t>Là</a:t>
            </a:r>
            <a:r>
              <a:rPr lang="en-US" altLang="vi-VN" dirty="0" smtClean="0">
                <a:latin typeface="Times New Roman" panose="02020603050405020304" pitchFamily="18" charset="0"/>
                <a:cs typeface="Times New Roman" panose="02020603050405020304" pitchFamily="18" charset="0"/>
              </a:rPr>
              <a:t> </a:t>
            </a:r>
            <a:r>
              <a:rPr lang="en-US" altLang="vi-VN" dirty="0" err="1" smtClean="0">
                <a:latin typeface="Times New Roman" panose="02020603050405020304" pitchFamily="18" charset="0"/>
                <a:cs typeface="Times New Roman" panose="02020603050405020304" pitchFamily="18" charset="0"/>
              </a:rPr>
              <a:t>hệ</a:t>
            </a:r>
            <a:r>
              <a:rPr lang="en-US" altLang="vi-VN" dirty="0" smtClean="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thống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mô</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phỏng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tích</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hợp</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được</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kết</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nối</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tạo</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nên</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từ</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nhiều</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hệ</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mô</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phỏng</a:t>
            </a:r>
            <a:r>
              <a:rPr lang="en-US" altLang="vi-VN" dirty="0">
                <a:latin typeface="Times New Roman" panose="02020603050405020304" pitchFamily="18" charset="0"/>
                <a:cs typeface="Times New Roman" panose="02020603050405020304" pitchFamily="18" charset="0"/>
              </a:rPr>
              <a:t> ban </a:t>
            </a:r>
            <a:r>
              <a:rPr lang="en-US" altLang="vi-VN" dirty="0" err="1">
                <a:latin typeface="Times New Roman" panose="02020603050405020304" pitchFamily="18" charset="0"/>
                <a:cs typeface="Times New Roman" panose="02020603050405020304" pitchFamily="18" charset="0"/>
              </a:rPr>
              <a:t>đầu</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cho</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phép</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tạo</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ra</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không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gian</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ảo</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chung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không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gian</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địa</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hình</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kịch</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bản</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tương</a:t>
            </a:r>
            <a:r>
              <a:rPr lang="en-US" altLang="vi-VN" dirty="0">
                <a:latin typeface="Times New Roman" panose="02020603050405020304" pitchFamily="18" charset="0"/>
                <a:cs typeface="Times New Roman" panose="02020603050405020304" pitchFamily="18" charset="0"/>
              </a:rPr>
              <a:t> </a:t>
            </a:r>
            <a:r>
              <a:rPr lang="en-US" altLang="vi-VN" dirty="0" err="1" smtClean="0">
                <a:latin typeface="Times New Roman" panose="02020603050405020304" pitchFamily="18" charset="0"/>
                <a:cs typeface="Times New Roman" panose="02020603050405020304" pitchFamily="18" charset="0"/>
              </a:rPr>
              <a:t>tác</a:t>
            </a:r>
            <a:r>
              <a:rPr lang="en-US" altLang="vi-VN" dirty="0" smtClean="0">
                <a:latin typeface="Times New Roman" panose="02020603050405020304" pitchFamily="18" charset="0"/>
                <a:cs typeface="Times New Roman" panose="02020603050405020304" pitchFamily="18" charset="0"/>
              </a:rPr>
              <a:t>..)</a:t>
            </a:r>
            <a:endParaRPr lang="en-US" altLang="vi-VN" dirty="0">
              <a:latin typeface="Times New Roman" panose="02020603050405020304" pitchFamily="18" charset="0"/>
              <a:cs typeface="Times New Roman" panose="02020603050405020304" pitchFamily="18" charset="0"/>
            </a:endParaRPr>
          </a:p>
          <a:p>
            <a:pPr algn="just"/>
            <a:r>
              <a:rPr lang="en-US" altLang="vi-VN" dirty="0" err="1">
                <a:latin typeface="Times New Roman" panose="02020603050405020304" pitchFamily="18" charset="0"/>
                <a:cs typeface="Times New Roman" panose="02020603050405020304" pitchFamily="18" charset="0"/>
              </a:rPr>
              <a:t>Kết</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nối</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các</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hệ</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thống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mô</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phỏng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là</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nhu</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cầu</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tất</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yếu</a:t>
            </a:r>
            <a:r>
              <a:rPr lang="en-US" altLang="vi-VN" dirty="0">
                <a:latin typeface="Times New Roman" panose="02020603050405020304" pitchFamily="18" charset="0"/>
                <a:cs typeface="Times New Roman" panose="02020603050405020304" pitchFamily="18" charset="0"/>
              </a:rPr>
              <a:t>: </a:t>
            </a:r>
          </a:p>
          <a:p>
            <a:pPr lvl="1" algn="just"/>
            <a:r>
              <a:rPr lang="en-US" altLang="vi-VN" sz="2200" dirty="0" err="1">
                <a:latin typeface="Times New Roman" panose="02020603050405020304" pitchFamily="18" charset="0"/>
                <a:cs typeface="Times New Roman" panose="02020603050405020304" pitchFamily="18" charset="0"/>
              </a:rPr>
              <a:t>Giải</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quyết</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các</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bài</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toán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lớn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huấn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luyện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chiến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thuật</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binh</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chủng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hợp</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thành</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diễn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tập</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bằng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mô</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phỏng</a:t>
            </a:r>
            <a:r>
              <a:rPr lang="en-US" altLang="vi-VN" sz="2200" dirty="0">
                <a:latin typeface="Times New Roman" panose="02020603050405020304" pitchFamily="18" charset="0"/>
                <a:cs typeface="Times New Roman" panose="02020603050405020304" pitchFamily="18" charset="0"/>
              </a:rPr>
              <a:t>…</a:t>
            </a:r>
          </a:p>
          <a:p>
            <a:pPr lvl="1" algn="just"/>
            <a:r>
              <a:rPr lang="en-US" altLang="vi-VN" sz="2200" dirty="0" err="1">
                <a:latin typeface="Times New Roman" panose="02020603050405020304" pitchFamily="18" charset="0"/>
                <a:cs typeface="Times New Roman" panose="02020603050405020304" pitchFamily="18" charset="0"/>
              </a:rPr>
              <a:t>Tiết</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kiệm</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đầu</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tư</a:t>
            </a:r>
            <a:r>
              <a:rPr lang="en-US" altLang="vi-VN" sz="2200" dirty="0">
                <a:latin typeface="Times New Roman" panose="02020603050405020304" pitchFamily="18" charset="0"/>
                <a:cs typeface="Times New Roman" panose="02020603050405020304" pitchFamily="18" charset="0"/>
              </a:rPr>
              <a:t>: </a:t>
            </a:r>
          </a:p>
          <a:p>
            <a:pPr lvl="2" algn="just"/>
            <a:r>
              <a:rPr lang="en-US" altLang="vi-VN" sz="2200" dirty="0" err="1">
                <a:latin typeface="Times New Roman" panose="02020603050405020304" pitchFamily="18" charset="0"/>
                <a:cs typeface="Times New Roman" panose="02020603050405020304" pitchFamily="18" charset="0"/>
              </a:rPr>
              <a:t>Giữ</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nguyên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chức</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năng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các</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hệ</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mô</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phỏng</a:t>
            </a:r>
            <a:r>
              <a:rPr lang="en-US" altLang="vi-VN" sz="2200" dirty="0">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huấn</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luyện</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về</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kỹ</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năng</a:t>
            </a:r>
            <a:endParaRPr lang="en-US" altLang="vi-VN" sz="2200" b="1" u="sng" dirty="0">
              <a:solidFill>
                <a:srgbClr val="FF0000"/>
              </a:solidFill>
              <a:latin typeface="Times New Roman" panose="02020603050405020304" pitchFamily="18" charset="0"/>
              <a:cs typeface="Times New Roman" panose="02020603050405020304" pitchFamily="18" charset="0"/>
            </a:endParaRPr>
          </a:p>
          <a:p>
            <a:pPr lvl="2" algn="just"/>
            <a:r>
              <a:rPr lang="en-US" altLang="vi-VN" sz="2200" dirty="0" err="1">
                <a:latin typeface="Times New Roman" panose="02020603050405020304" pitchFamily="18" charset="0"/>
                <a:cs typeface="Times New Roman" panose="02020603050405020304" pitchFamily="18" charset="0"/>
              </a:rPr>
              <a:t>Bổ</a:t>
            </a:r>
            <a:r>
              <a:rPr lang="en-US" altLang="vi-VN" sz="2200" dirty="0">
                <a:latin typeface="Times New Roman" panose="02020603050405020304" pitchFamily="18" charset="0"/>
                <a:cs typeface="Times New Roman" panose="02020603050405020304" pitchFamily="18" charset="0"/>
              </a:rPr>
              <a:t> sung </a:t>
            </a:r>
            <a:r>
              <a:rPr lang="en-US" altLang="vi-VN" sz="2200" dirty="0" err="1">
                <a:latin typeface="Times New Roman" panose="02020603050405020304" pitchFamily="18" charset="0"/>
                <a:cs typeface="Times New Roman" panose="02020603050405020304" pitchFamily="18" charset="0"/>
              </a:rPr>
              <a:t>thêm</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khả</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năng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kết</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nối</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để</a:t>
            </a:r>
            <a:r>
              <a:rPr lang="en-US" altLang="vi-VN" sz="2200" dirty="0">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huấn</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luyện</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về</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chiến</a:t>
            </a:r>
            <a:r>
              <a:rPr lang="en-US" altLang="vi-VN" sz="2200" b="1" u="sng" dirty="0">
                <a:solidFill>
                  <a:srgbClr val="FF0000"/>
                </a:solidFill>
                <a:latin typeface="Times New Roman" panose="02020603050405020304" pitchFamily="18" charset="0"/>
                <a:cs typeface="Times New Roman" panose="02020603050405020304" pitchFamily="18" charset="0"/>
              </a:rPr>
              <a:t> </a:t>
            </a:r>
            <a:r>
              <a:rPr lang="en-US" altLang="vi-VN" sz="2200" b="1" u="sng" dirty="0" err="1">
                <a:solidFill>
                  <a:srgbClr val="FF0000"/>
                </a:solidFill>
                <a:latin typeface="Times New Roman" panose="02020603050405020304" pitchFamily="18" charset="0"/>
                <a:cs typeface="Times New Roman" panose="02020603050405020304" pitchFamily="18" charset="0"/>
              </a:rPr>
              <a:t>thuật</a:t>
            </a:r>
            <a:endParaRPr lang="en-US" altLang="vi-VN" sz="2200" b="1" u="sng" dirty="0">
              <a:solidFill>
                <a:srgbClr val="FF0000"/>
              </a:solidFill>
              <a:latin typeface="Times New Roman" panose="02020603050405020304" pitchFamily="18" charset="0"/>
              <a:cs typeface="Times New Roman" panose="02020603050405020304" pitchFamily="18" charset="0"/>
            </a:endParaRPr>
          </a:p>
          <a:p>
            <a:pPr lvl="2" algn="just"/>
            <a:r>
              <a:rPr lang="en-US" altLang="vi-VN" sz="2200" dirty="0" err="1">
                <a:latin typeface="Times New Roman" panose="02020603050405020304" pitchFamily="18" charset="0"/>
                <a:cs typeface="Times New Roman" panose="02020603050405020304" pitchFamily="18" charset="0"/>
              </a:rPr>
              <a:t>Không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cần</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mặt</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bằng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xây</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dựng</a:t>
            </a:r>
            <a:r>
              <a:rPr lang="en-US" altLang="vi-VN" sz="2200" dirty="0">
                <a:latin typeface="Times New Roman" panose="02020603050405020304" pitchFamily="18" charset="0"/>
                <a:cs typeface="Times New Roman" panose="02020603050405020304" pitchFamily="18" charset="0"/>
              </a:rPr>
              <a:t> </a:t>
            </a:r>
            <a:r>
              <a:rPr lang="en-US" altLang="vi-VN" sz="2200" dirty="0" err="1">
                <a:latin typeface="Times New Roman" panose="02020603050405020304" pitchFamily="18" charset="0"/>
                <a:cs typeface="Times New Roman" panose="02020603050405020304" pitchFamily="18" charset="0"/>
              </a:rPr>
              <a:t>lớn</a:t>
            </a:r>
            <a:endParaRPr lang="en-US" altLang="vi-VN" sz="2200" dirty="0">
              <a:latin typeface="Times New Roman" panose="02020603050405020304" pitchFamily="18" charset="0"/>
              <a:cs typeface="Times New Roman" panose="02020603050405020304" pitchFamily="18" charset="0"/>
            </a:endParaRPr>
          </a:p>
          <a:p>
            <a:pPr algn="just"/>
            <a:r>
              <a:rPr lang="en-US" altLang="vi-VN" dirty="0" err="1">
                <a:latin typeface="Times New Roman" panose="02020603050405020304" pitchFamily="18" charset="0"/>
                <a:cs typeface="Times New Roman" panose="02020603050405020304" pitchFamily="18" charset="0"/>
              </a:rPr>
              <a:t>Thực</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tế</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Quân</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đội</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các</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nước</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đã</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áp</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dụng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hiệu</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quả</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từ</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những</a:t>
            </a:r>
            <a:r>
              <a:rPr lang="en-US" altLang="vi-VN" dirty="0">
                <a:latin typeface="Times New Roman" panose="02020603050405020304" pitchFamily="18" charset="0"/>
                <a:cs typeface="Times New Roman" panose="02020603050405020304" pitchFamily="18" charset="0"/>
              </a:rPr>
              <a:t> </a:t>
            </a:r>
            <a:r>
              <a:rPr lang="en-US" altLang="vi-VN" dirty="0" err="1">
                <a:latin typeface="Times New Roman" panose="02020603050405020304" pitchFamily="18" charset="0"/>
                <a:cs typeface="Times New Roman" panose="02020603050405020304" pitchFamily="18" charset="0"/>
              </a:rPr>
              <a:t>năm</a:t>
            </a:r>
            <a:r>
              <a:rPr lang="en-US" altLang="vi-VN" dirty="0">
                <a:latin typeface="Times New Roman" panose="02020603050405020304" pitchFamily="18" charset="0"/>
                <a:cs typeface="Times New Roman" panose="02020603050405020304" pitchFamily="18" charset="0"/>
              </a:rPr>
              <a:t> 90</a:t>
            </a:r>
          </a:p>
        </p:txBody>
      </p:sp>
      <p:sp>
        <p:nvSpPr>
          <p:cNvPr id="6" name="Title 1"/>
          <p:cNvSpPr txBox="1">
            <a:spLocks/>
          </p:cNvSpPr>
          <p:nvPr/>
        </p:nvSpPr>
        <p:spPr>
          <a:xfrm>
            <a:off x="685800" y="152400"/>
            <a:ext cx="5867400" cy="533400"/>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phỏng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phân</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tán</a:t>
            </a:r>
            <a:r>
              <a:rPr lang="en-US" sz="2400" b="1" dirty="0" smtClean="0">
                <a:solidFill>
                  <a:schemeClr val="tx1"/>
                </a:solidFill>
                <a:latin typeface="Times New Roman" panose="02020603050405020304" pitchFamily="18" charset="0"/>
                <a:cs typeface="Times New Roman" panose="02020603050405020304" pitchFamily="18" charset="0"/>
              </a:rPr>
              <a:t> (MPPT)</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078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normAutofit/>
          </a:bodyPr>
          <a:lstStyle/>
          <a:p>
            <a:pPr algn="ctr" eaLnBrk="1" hangingPunct="1"/>
            <a:r>
              <a:rPr lang="en-US" altLang="vi-VN" sz="2800" b="1" dirty="0" err="1" smtClean="0">
                <a:latin typeface="Times New Roman" panose="02020603050405020304" pitchFamily="18" charset="0"/>
                <a:cs typeface="Times New Roman" panose="02020603050405020304" pitchFamily="18" charset="0"/>
              </a:rPr>
              <a:t>Một</a:t>
            </a:r>
            <a:r>
              <a:rPr lang="en-US" altLang="vi-VN" sz="2800" b="1" dirty="0" smtClean="0">
                <a:latin typeface="Times New Roman" panose="02020603050405020304" pitchFamily="18" charset="0"/>
                <a:cs typeface="Times New Roman" panose="02020603050405020304" pitchFamily="18" charset="0"/>
              </a:rPr>
              <a:t> </a:t>
            </a:r>
            <a:r>
              <a:rPr lang="en-US" altLang="vi-VN" sz="2800" b="1" dirty="0" err="1" smtClean="0">
                <a:latin typeface="Times New Roman" panose="02020603050405020304" pitchFamily="18" charset="0"/>
                <a:cs typeface="Times New Roman" panose="02020603050405020304" pitchFamily="18" charset="0"/>
              </a:rPr>
              <a:t>số</a:t>
            </a:r>
            <a:r>
              <a:rPr lang="en-US" altLang="vi-VN" sz="2800" b="1" dirty="0" smtClean="0">
                <a:latin typeface="Times New Roman" panose="02020603050405020304" pitchFamily="18" charset="0"/>
                <a:cs typeface="Times New Roman" panose="02020603050405020304" pitchFamily="18" charset="0"/>
              </a:rPr>
              <a:t> </a:t>
            </a:r>
            <a:r>
              <a:rPr lang="en-US" altLang="vi-VN" sz="2800" b="1" dirty="0" err="1" smtClean="0">
                <a:latin typeface="Times New Roman" panose="02020603050405020304" pitchFamily="18" charset="0"/>
                <a:cs typeface="Times New Roman" panose="02020603050405020304" pitchFamily="18" charset="0"/>
              </a:rPr>
              <a:t>chuẩn</a:t>
            </a:r>
            <a:r>
              <a:rPr lang="en-US" altLang="vi-VN" sz="2800" b="1" dirty="0" smtClean="0">
                <a:latin typeface="Times New Roman" panose="02020603050405020304" pitchFamily="18" charset="0"/>
                <a:cs typeface="Times New Roman" panose="02020603050405020304" pitchFamily="18" charset="0"/>
              </a:rPr>
              <a:t> </a:t>
            </a:r>
            <a:r>
              <a:rPr lang="en-US" altLang="vi-VN" sz="2800" b="1" dirty="0" err="1" smtClean="0">
                <a:latin typeface="Times New Roman" panose="02020603050405020304" pitchFamily="18" charset="0"/>
                <a:cs typeface="Times New Roman" panose="02020603050405020304" pitchFamily="18" charset="0"/>
              </a:rPr>
              <a:t>kết</a:t>
            </a:r>
            <a:r>
              <a:rPr lang="en-US" altLang="vi-VN" sz="2800" b="1" dirty="0" smtClean="0">
                <a:latin typeface="Times New Roman" panose="02020603050405020304" pitchFamily="18" charset="0"/>
                <a:cs typeface="Times New Roman" panose="02020603050405020304" pitchFamily="18" charset="0"/>
              </a:rPr>
              <a:t> </a:t>
            </a:r>
            <a:r>
              <a:rPr lang="en-US" altLang="vi-VN" sz="2800" b="1" dirty="0" err="1" smtClean="0">
                <a:latin typeface="Times New Roman" panose="02020603050405020304" pitchFamily="18" charset="0"/>
                <a:cs typeface="Times New Roman" panose="02020603050405020304" pitchFamily="18" charset="0"/>
              </a:rPr>
              <a:t>nối</a:t>
            </a:r>
            <a:endParaRPr lang="en-US" altLang="vi-VN" sz="2800" b="1" dirty="0" smtClean="0">
              <a:latin typeface="Times New Roman" panose="02020603050405020304" pitchFamily="18" charset="0"/>
              <a:cs typeface="Times New Roman" panose="02020603050405020304" pitchFamily="18" charset="0"/>
            </a:endParaRPr>
          </a:p>
        </p:txBody>
      </p:sp>
      <p:sp>
        <p:nvSpPr>
          <p:cNvPr id="10244" name="Rectangle 2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vi-VN" altLang="vi-VN">
              <a:latin typeface="Constantia" panose="02030602050306030303" pitchFamily="18" charset="0"/>
            </a:endParaRPr>
          </a:p>
        </p:txBody>
      </p:sp>
      <p:graphicFrame>
        <p:nvGraphicFramePr>
          <p:cNvPr id="10245" name="Object 22"/>
          <p:cNvGraphicFramePr>
            <a:graphicFrameLocks noChangeAspect="1"/>
          </p:cNvGraphicFramePr>
          <p:nvPr/>
        </p:nvGraphicFramePr>
        <p:xfrm>
          <a:off x="381000" y="2133600"/>
          <a:ext cx="8472488" cy="3657600"/>
        </p:xfrm>
        <a:graphic>
          <a:graphicData uri="http://schemas.openxmlformats.org/presentationml/2006/ole">
            <mc:AlternateContent xmlns:mc="http://schemas.openxmlformats.org/markup-compatibility/2006">
              <mc:Choice xmlns:v="urn:schemas-microsoft-com:vml" Requires="v">
                <p:oleObj spid="_x0000_s1104" name="Visio" r:id="rId3" imgW="8001647" imgH="3454540" progId="Visio.Drawing.11">
                  <p:embed/>
                </p:oleObj>
              </mc:Choice>
              <mc:Fallback>
                <p:oleObj name="Visio" r:id="rId3" imgW="8001647" imgH="345454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133600"/>
                        <a:ext cx="84724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5723564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532" y="1676400"/>
            <a:ext cx="8001000" cy="3864145"/>
          </a:xfrm>
          <a:prstGeom prst="rect">
            <a:avLst/>
          </a:prstGeom>
        </p:spPr>
      </p:pic>
      <p:sp>
        <p:nvSpPr>
          <p:cNvPr id="4" name="Title 3"/>
          <p:cNvSpPr>
            <a:spLocks noGrp="1"/>
          </p:cNvSpPr>
          <p:nvPr>
            <p:ph type="title"/>
          </p:nvPr>
        </p:nvSpPr>
        <p:spPr>
          <a:xfrm>
            <a:off x="381000" y="304800"/>
            <a:ext cx="5562600" cy="838200"/>
          </a:xfrm>
        </p:spPr>
        <p:txBody>
          <a:bodyPr>
            <a:normAutofit fontScale="90000"/>
          </a:bodyPr>
          <a:lstStyle/>
          <a:p>
            <a:pPr algn="ctr"/>
            <a:r>
              <a:rPr lang="en-US" sz="2500" b="1" dirty="0" err="1" smtClean="0">
                <a:latin typeface="Times New Roman" panose="02020603050405020304" pitchFamily="18" charset="0"/>
                <a:cs typeface="Times New Roman" panose="02020603050405020304" pitchFamily="18" charset="0"/>
              </a:rPr>
              <a:t>Ví</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dụ</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kết</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nối</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theo</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chuẩn</a:t>
            </a:r>
            <a:r>
              <a:rPr lang="en-US" sz="2500" b="1" dirty="0" smtClean="0">
                <a:latin typeface="Times New Roman" panose="02020603050405020304" pitchFamily="18" charset="0"/>
                <a:cs typeface="Times New Roman" panose="02020603050405020304" pitchFamily="18" charset="0"/>
              </a:rPr>
              <a:t> DIS </a:t>
            </a:r>
            <a:r>
              <a:rPr lang="en-US" sz="2500" b="1" dirty="0" err="1" smtClean="0">
                <a:latin typeface="Times New Roman" panose="02020603050405020304" pitchFamily="18" charset="0"/>
                <a:cs typeface="Times New Roman" panose="02020603050405020304" pitchFamily="18" charset="0"/>
              </a:rPr>
              <a:t>và</a:t>
            </a:r>
            <a:r>
              <a:rPr lang="en-US" sz="2500" b="1" dirty="0" smtClean="0">
                <a:latin typeface="Times New Roman" panose="02020603050405020304" pitchFamily="18" charset="0"/>
                <a:cs typeface="Times New Roman" panose="02020603050405020304" pitchFamily="18" charset="0"/>
              </a:rPr>
              <a:t> HLA </a:t>
            </a:r>
            <a:r>
              <a:rPr lang="en-US" sz="2500" b="1" dirty="0" err="1" smtClean="0">
                <a:latin typeface="Times New Roman" panose="02020603050405020304" pitchFamily="18" charset="0"/>
                <a:cs typeface="Times New Roman" panose="02020603050405020304" pitchFamily="18" charset="0"/>
              </a:rPr>
              <a:t>trong</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hệ</a:t>
            </a:r>
            <a:r>
              <a:rPr lang="en-US" sz="2500" b="1" dirty="0" smtClean="0">
                <a:latin typeface="Times New Roman" panose="02020603050405020304" pitchFamily="18" charset="0"/>
                <a:cs typeface="Times New Roman" panose="02020603050405020304" pitchFamily="18" charset="0"/>
              </a:rPr>
              <a:t> </a:t>
            </a:r>
            <a:r>
              <a:rPr lang="en-US" sz="2500" b="1" dirty="0" err="1" smtClean="0">
                <a:latin typeface="Times New Roman" panose="02020603050405020304" pitchFamily="18" charset="0"/>
                <a:cs typeface="Times New Roman" panose="02020603050405020304" pitchFamily="18" charset="0"/>
              </a:rPr>
              <a:t>thống</a:t>
            </a:r>
            <a:r>
              <a:rPr lang="en-US" sz="2500" b="1" dirty="0" smtClean="0">
                <a:latin typeface="Times New Roman" panose="02020603050405020304" pitchFamily="18" charset="0"/>
                <a:cs typeface="Times New Roman" panose="02020603050405020304" pitchFamily="18" charset="0"/>
              </a:rPr>
              <a:t> vbs3</a:t>
            </a:r>
            <a:endParaRPr lang="vi-VN" sz="25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8695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normAutofit/>
          </a:bodyPr>
          <a:lstStyle/>
          <a:p>
            <a:pPr algn="ctr"/>
            <a:r>
              <a:rPr lang="en-US" altLang="vi-VN" sz="2400" b="1" dirty="0" err="1">
                <a:latin typeface="Times New Roman" panose="02020603050405020304" pitchFamily="18" charset="0"/>
                <a:cs typeface="Times New Roman" panose="02020603050405020304" pitchFamily="18" charset="0"/>
              </a:rPr>
              <a:t>Chuẩn</a:t>
            </a:r>
            <a:r>
              <a:rPr lang="en-US" altLang="vi-VN" sz="2400" b="1" dirty="0">
                <a:latin typeface="Times New Roman" panose="02020603050405020304" pitchFamily="18" charset="0"/>
                <a:cs typeface="Times New Roman" panose="02020603050405020304" pitchFamily="18" charset="0"/>
              </a:rPr>
              <a:t> </a:t>
            </a:r>
            <a:r>
              <a:rPr lang="en-US" altLang="vi-VN" sz="2400" b="1" dirty="0" err="1">
                <a:latin typeface="Times New Roman" panose="02020603050405020304" pitchFamily="18" charset="0"/>
                <a:cs typeface="Times New Roman" panose="02020603050405020304" pitchFamily="18" charset="0"/>
              </a:rPr>
              <a:t>kết</a:t>
            </a:r>
            <a:r>
              <a:rPr lang="en-US" altLang="vi-VN" sz="2400" b="1" dirty="0">
                <a:latin typeface="Times New Roman" panose="02020603050405020304" pitchFamily="18" charset="0"/>
                <a:cs typeface="Times New Roman" panose="02020603050405020304" pitchFamily="18" charset="0"/>
              </a:rPr>
              <a:t> </a:t>
            </a:r>
            <a:r>
              <a:rPr lang="en-US" altLang="vi-VN" sz="2400" b="1" dirty="0" err="1">
                <a:latin typeface="Times New Roman" panose="02020603050405020304" pitchFamily="18" charset="0"/>
                <a:cs typeface="Times New Roman" panose="02020603050405020304" pitchFamily="18" charset="0"/>
              </a:rPr>
              <a:t>nối</a:t>
            </a:r>
            <a:r>
              <a:rPr lang="en-US" altLang="vi-VN" sz="2400" b="1" dirty="0">
                <a:latin typeface="Times New Roman" panose="02020603050405020304" pitchFamily="18" charset="0"/>
                <a:cs typeface="Times New Roman" panose="02020603050405020304" pitchFamily="18" charset="0"/>
              </a:rPr>
              <a:t> DIS </a:t>
            </a:r>
            <a:r>
              <a:rPr lang="en-US" altLang="vi-VN" sz="2400" b="1" dirty="0" smtClean="0">
                <a:latin typeface="Times New Roman" panose="02020603050405020304" pitchFamily="18" charset="0"/>
                <a:cs typeface="Times New Roman" panose="02020603050405020304" pitchFamily="18" charset="0"/>
              </a:rPr>
              <a:t/>
            </a:r>
            <a:br>
              <a:rPr lang="en-US" altLang="vi-VN" sz="2400" b="1" dirty="0" smtClean="0">
                <a:latin typeface="Times New Roman" panose="02020603050405020304" pitchFamily="18" charset="0"/>
                <a:cs typeface="Times New Roman" panose="02020603050405020304" pitchFamily="18" charset="0"/>
              </a:rPr>
            </a:br>
            <a:r>
              <a:rPr lang="en-US" altLang="vi-VN" sz="2400" b="1" dirty="0" smtClean="0">
                <a:latin typeface="Times New Roman" panose="02020603050405020304" pitchFamily="18" charset="0"/>
                <a:cs typeface="Times New Roman" panose="02020603050405020304" pitchFamily="18" charset="0"/>
              </a:rPr>
              <a:t>(</a:t>
            </a:r>
            <a:r>
              <a:rPr lang="en-US" altLang="vi-VN" sz="2400" b="1" dirty="0">
                <a:latin typeface="Times New Roman" panose="02020603050405020304" pitchFamily="18" charset="0"/>
                <a:cs typeface="Times New Roman" panose="02020603050405020304" pitchFamily="18" charset="0"/>
              </a:rPr>
              <a:t>Distributed Interactive Simulation</a:t>
            </a:r>
            <a:r>
              <a:rPr lang="en-US" altLang="vi-VN" sz="2400" b="1" dirty="0" smtClean="0">
                <a:latin typeface="Times New Roman" panose="02020603050405020304" pitchFamily="18" charset="0"/>
                <a:cs typeface="Times New Roman" panose="02020603050405020304" pitchFamily="18" charset="0"/>
              </a:rPr>
              <a:t>)</a:t>
            </a:r>
          </a:p>
        </p:txBody>
      </p:sp>
      <p:graphicFrame>
        <p:nvGraphicFramePr>
          <p:cNvPr id="4" name="Table 3"/>
          <p:cNvGraphicFramePr>
            <a:graphicFrameLocks noGrp="1"/>
          </p:cNvGraphicFramePr>
          <p:nvPr/>
        </p:nvGraphicFramePr>
        <p:xfrm>
          <a:off x="457200" y="2209800"/>
          <a:ext cx="8305800" cy="3276600"/>
        </p:xfrm>
        <a:graphic>
          <a:graphicData uri="http://schemas.openxmlformats.org/drawingml/2006/table">
            <a:tbl>
              <a:tblPr/>
              <a:tblGrid>
                <a:gridCol w="2353898">
                  <a:extLst>
                    <a:ext uri="{9D8B030D-6E8A-4147-A177-3AD203B41FA5}">
                      <a16:colId xmlns:a16="http://schemas.microsoft.com/office/drawing/2014/main" val="20000"/>
                    </a:ext>
                  </a:extLst>
                </a:gridCol>
                <a:gridCol w="5951902">
                  <a:extLst>
                    <a:ext uri="{9D8B030D-6E8A-4147-A177-3AD203B41FA5}">
                      <a16:colId xmlns:a16="http://schemas.microsoft.com/office/drawing/2014/main" val="20001"/>
                    </a:ext>
                  </a:extLst>
                </a:gridCol>
              </a:tblGrid>
              <a:tr h="546100">
                <a:tc>
                  <a:txBody>
                    <a:bodyPr/>
                    <a:lstStyle/>
                    <a:p>
                      <a:pPr>
                        <a:spcAft>
                          <a:spcPts val="0"/>
                        </a:spcAft>
                      </a:pPr>
                      <a:r>
                        <a:rPr lang="en-US" sz="2400" b="1" i="1" dirty="0">
                          <a:latin typeface="Times New Roman"/>
                          <a:ea typeface="MS Mincho"/>
                          <a:cs typeface="Times New Roman"/>
                        </a:rPr>
                        <a:t>DIS </a:t>
                      </a:r>
                      <a:r>
                        <a:rPr lang="en-US" sz="2400" b="1" i="1" dirty="0" err="1">
                          <a:latin typeface="Times New Roman"/>
                          <a:ea typeface="MS Mincho"/>
                          <a:cs typeface="Times New Roman"/>
                        </a:rPr>
                        <a:t>phiên</a:t>
                      </a:r>
                      <a:r>
                        <a:rPr lang="en-US" sz="2400" b="1" i="1" dirty="0">
                          <a:latin typeface="Times New Roman"/>
                          <a:ea typeface="MS Mincho"/>
                          <a:cs typeface="Times New Roman"/>
                        </a:rPr>
                        <a:t> </a:t>
                      </a:r>
                      <a:r>
                        <a:rPr lang="en-US" sz="2400" b="1" i="1" dirty="0" err="1">
                          <a:latin typeface="Times New Roman"/>
                          <a:ea typeface="MS Mincho"/>
                          <a:cs typeface="Times New Roman"/>
                        </a:rPr>
                        <a:t>bản</a:t>
                      </a:r>
                      <a:r>
                        <a:rPr lang="en-US" sz="2400" b="1" i="1" dirty="0">
                          <a:latin typeface="Times New Roman"/>
                          <a:ea typeface="MS Mincho"/>
                          <a:cs typeface="Times New Roman"/>
                        </a:rPr>
                        <a:t> 1</a:t>
                      </a:r>
                      <a:endParaRPr lang="en-US" sz="2400" dirty="0">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a:latin typeface="Times New Roman"/>
                          <a:ea typeface="MS Mincho"/>
                          <a:cs typeface="Times New Roman"/>
                        </a:rPr>
                        <a:t>DIS PDU phiên bản 1.0 (5/1992)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6100">
                <a:tc>
                  <a:txBody>
                    <a:bodyPr/>
                    <a:lstStyle/>
                    <a:p>
                      <a:pPr>
                        <a:spcAft>
                          <a:spcPts val="0"/>
                        </a:spcAft>
                      </a:pPr>
                      <a:r>
                        <a:rPr lang="en-US" sz="2400" b="1" i="1">
                          <a:latin typeface="Times New Roman"/>
                          <a:ea typeface="MS Mincho"/>
                          <a:cs typeface="Times New Roman"/>
                        </a:rPr>
                        <a:t>DIS phiên bản 2</a:t>
                      </a:r>
                      <a:endParaRPr lang="en-US" sz="2400">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a:latin typeface="Times New Roman"/>
                          <a:ea typeface="MS Mincho"/>
                          <a:cs typeface="Times New Roman"/>
                        </a:rPr>
                        <a:t>IEEE 1278 - 1993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46100">
                <a:tc>
                  <a:txBody>
                    <a:bodyPr/>
                    <a:lstStyle/>
                    <a:p>
                      <a:pPr>
                        <a:spcAft>
                          <a:spcPts val="0"/>
                        </a:spcAft>
                      </a:pPr>
                      <a:r>
                        <a:rPr lang="en-US" sz="2400" b="1" i="1">
                          <a:latin typeface="Times New Roman"/>
                          <a:ea typeface="MS Mincho"/>
                          <a:cs typeface="Times New Roman"/>
                        </a:rPr>
                        <a:t>DIS phiên bản 3</a:t>
                      </a:r>
                      <a:endParaRPr lang="en-US" sz="2400">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MS Mincho"/>
                          <a:cs typeface="Times New Roman"/>
                        </a:rPr>
                        <a:t>DIS 2.03 (</a:t>
                      </a:r>
                      <a:r>
                        <a:rPr lang="en-US" sz="2400" dirty="0" err="1">
                          <a:latin typeface="Times New Roman"/>
                          <a:ea typeface="MS Mincho"/>
                          <a:cs typeface="Times New Roman"/>
                        </a:rPr>
                        <a:t>Phiên</a:t>
                      </a:r>
                      <a:r>
                        <a:rPr lang="en-US" sz="2400" dirty="0">
                          <a:latin typeface="Times New Roman"/>
                          <a:ea typeface="MS Mincho"/>
                          <a:cs typeface="Times New Roman"/>
                        </a:rPr>
                        <a:t> </a:t>
                      </a:r>
                      <a:r>
                        <a:rPr lang="en-US" sz="2400" dirty="0" err="1">
                          <a:latin typeface="Times New Roman"/>
                          <a:ea typeface="MS Mincho"/>
                          <a:cs typeface="Times New Roman"/>
                        </a:rPr>
                        <a:t>bản</a:t>
                      </a:r>
                      <a:r>
                        <a:rPr lang="en-US" sz="2400" dirty="0">
                          <a:latin typeface="Times New Roman"/>
                          <a:ea typeface="MS Mincho"/>
                          <a:cs typeface="Times New Roman"/>
                        </a:rPr>
                        <a:t> </a:t>
                      </a:r>
                      <a:r>
                        <a:rPr lang="en-US" sz="2400" dirty="0" err="1">
                          <a:latin typeface="Times New Roman"/>
                          <a:ea typeface="MS Mincho"/>
                          <a:cs typeface="Times New Roman"/>
                        </a:rPr>
                        <a:t>phác</a:t>
                      </a:r>
                      <a:r>
                        <a:rPr lang="en-US" sz="2400" dirty="0">
                          <a:latin typeface="Times New Roman"/>
                          <a:ea typeface="MS Mincho"/>
                          <a:cs typeface="Times New Roman"/>
                        </a:rPr>
                        <a:t> </a:t>
                      </a:r>
                      <a:r>
                        <a:rPr lang="en-US" sz="2400" dirty="0" err="1">
                          <a:latin typeface="Times New Roman"/>
                          <a:ea typeface="MS Mincho"/>
                          <a:cs typeface="Times New Roman"/>
                        </a:rPr>
                        <a:t>thảo</a:t>
                      </a:r>
                      <a:r>
                        <a:rPr lang="en-US" sz="2400" dirty="0">
                          <a:latin typeface="Times New Roman"/>
                          <a:ea typeface="MS Mincho"/>
                          <a:cs typeface="Times New Roman"/>
                        </a:rPr>
                        <a:t> </a:t>
                      </a:r>
                      <a:r>
                        <a:rPr lang="en-US" sz="2400" dirty="0" err="1">
                          <a:latin typeface="Times New Roman"/>
                          <a:ea typeface="MS Mincho"/>
                          <a:cs typeface="Times New Roman"/>
                        </a:rPr>
                        <a:t>thứ</a:t>
                      </a:r>
                      <a:r>
                        <a:rPr lang="en-US" sz="2400" dirty="0">
                          <a:latin typeface="Times New Roman"/>
                          <a:ea typeface="MS Mincho"/>
                          <a:cs typeface="Times New Roman"/>
                        </a:rPr>
                        <a:t> 3, 5/1993)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6100">
                <a:tc>
                  <a:txBody>
                    <a:bodyPr/>
                    <a:lstStyle/>
                    <a:p>
                      <a:pPr>
                        <a:spcAft>
                          <a:spcPts val="0"/>
                        </a:spcAft>
                      </a:pPr>
                      <a:r>
                        <a:rPr lang="en-US" sz="2400" b="1" i="1">
                          <a:latin typeface="Times New Roman"/>
                          <a:ea typeface="MS Mincho"/>
                          <a:cs typeface="Times New Roman"/>
                        </a:rPr>
                        <a:t>DIS phiên bản 4</a:t>
                      </a:r>
                      <a:endParaRPr lang="en-US" sz="2400">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MS Mincho"/>
                          <a:cs typeface="Times New Roman"/>
                        </a:rPr>
                        <a:t>DIS 2.04 (</a:t>
                      </a:r>
                      <a:r>
                        <a:rPr lang="en-US" sz="2400" dirty="0" err="1">
                          <a:latin typeface="Times New Roman"/>
                          <a:ea typeface="MS Mincho"/>
                          <a:cs typeface="Times New Roman"/>
                        </a:rPr>
                        <a:t>Phiên</a:t>
                      </a:r>
                      <a:r>
                        <a:rPr lang="en-US" sz="2400" dirty="0">
                          <a:latin typeface="Times New Roman"/>
                          <a:ea typeface="MS Mincho"/>
                          <a:cs typeface="Times New Roman"/>
                        </a:rPr>
                        <a:t> </a:t>
                      </a:r>
                      <a:r>
                        <a:rPr lang="en-US" sz="2400" dirty="0" err="1">
                          <a:latin typeface="Times New Roman"/>
                          <a:ea typeface="MS Mincho"/>
                          <a:cs typeface="Times New Roman"/>
                        </a:rPr>
                        <a:t>bản</a:t>
                      </a:r>
                      <a:r>
                        <a:rPr lang="en-US" sz="2400" dirty="0">
                          <a:latin typeface="Times New Roman"/>
                          <a:ea typeface="MS Mincho"/>
                          <a:cs typeface="Times New Roman"/>
                        </a:rPr>
                        <a:t> </a:t>
                      </a:r>
                      <a:r>
                        <a:rPr lang="en-US" sz="2400" dirty="0" err="1">
                          <a:latin typeface="Times New Roman"/>
                          <a:ea typeface="MS Mincho"/>
                          <a:cs typeface="Times New Roman"/>
                        </a:rPr>
                        <a:t>phác</a:t>
                      </a:r>
                      <a:r>
                        <a:rPr lang="en-US" sz="2400" dirty="0">
                          <a:latin typeface="Times New Roman"/>
                          <a:ea typeface="MS Mincho"/>
                          <a:cs typeface="Times New Roman"/>
                        </a:rPr>
                        <a:t> </a:t>
                      </a:r>
                      <a:r>
                        <a:rPr lang="en-US" sz="2400" dirty="0" err="1">
                          <a:latin typeface="Times New Roman"/>
                          <a:ea typeface="MS Mincho"/>
                          <a:cs typeface="Times New Roman"/>
                        </a:rPr>
                        <a:t>thảo</a:t>
                      </a:r>
                      <a:r>
                        <a:rPr lang="en-US" sz="2400" dirty="0">
                          <a:latin typeface="Times New Roman"/>
                          <a:ea typeface="MS Mincho"/>
                          <a:cs typeface="Times New Roman"/>
                        </a:rPr>
                        <a:t> </a:t>
                      </a:r>
                      <a:r>
                        <a:rPr lang="en-US" sz="2400" dirty="0" err="1">
                          <a:latin typeface="Times New Roman"/>
                          <a:ea typeface="MS Mincho"/>
                          <a:cs typeface="Times New Roman"/>
                        </a:rPr>
                        <a:t>thứ</a:t>
                      </a:r>
                      <a:r>
                        <a:rPr lang="en-US" sz="2400" dirty="0">
                          <a:latin typeface="Times New Roman"/>
                          <a:ea typeface="MS Mincho"/>
                          <a:cs typeface="Times New Roman"/>
                        </a:rPr>
                        <a:t>  4, 3/1994)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6100">
                <a:tc>
                  <a:txBody>
                    <a:bodyPr/>
                    <a:lstStyle/>
                    <a:p>
                      <a:pPr>
                        <a:spcAft>
                          <a:spcPts val="0"/>
                        </a:spcAft>
                      </a:pPr>
                      <a:r>
                        <a:rPr lang="en-US" sz="2400" b="1" i="1">
                          <a:latin typeface="Times New Roman"/>
                          <a:ea typeface="MS Mincho"/>
                          <a:cs typeface="Times New Roman"/>
                        </a:rPr>
                        <a:t>DIS phiên bản 5</a:t>
                      </a:r>
                      <a:endParaRPr lang="en-US" sz="2400">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a:latin typeface="Times New Roman"/>
                          <a:ea typeface="MS Mincho"/>
                          <a:cs typeface="Times New Roman"/>
                        </a:rPr>
                        <a:t>IEEE 1278.1 - 1995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6100">
                <a:tc>
                  <a:txBody>
                    <a:bodyPr/>
                    <a:lstStyle/>
                    <a:p>
                      <a:pPr>
                        <a:spcAft>
                          <a:spcPts val="0"/>
                        </a:spcAft>
                      </a:pPr>
                      <a:r>
                        <a:rPr lang="en-US" sz="2400" b="1" i="1">
                          <a:latin typeface="Times New Roman"/>
                          <a:ea typeface="MS Mincho"/>
                          <a:cs typeface="Times New Roman"/>
                        </a:rPr>
                        <a:t>DIS phiên bản 6</a:t>
                      </a:r>
                      <a:endParaRPr lang="en-US" sz="2400">
                        <a:latin typeface="Times New Roman"/>
                        <a:ea typeface="MS Mincho"/>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US" sz="2400" dirty="0">
                          <a:latin typeface="Times New Roman"/>
                          <a:ea typeface="MS Mincho"/>
                          <a:cs typeface="Times New Roman"/>
                        </a:rPr>
                        <a:t>IEEE 1278.1a - 1998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35033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1000"/>
            <a:ext cx="6096000" cy="685800"/>
          </a:xfrm>
        </p:spPr>
        <p:txBody>
          <a:bodyPr/>
          <a:lstStyle/>
          <a:p>
            <a:pPr algn="ctr"/>
            <a:r>
              <a:rPr lang="en-US" b="1" dirty="0" err="1" smtClean="0">
                <a:solidFill>
                  <a:schemeClr val="tx1"/>
                </a:solidFill>
                <a:latin typeface="Times New Roman" panose="02020603050405020304" pitchFamily="18" charset="0"/>
                <a:cs typeface="Times New Roman" panose="02020603050405020304" pitchFamily="18" charset="0"/>
              </a:rPr>
              <a:t>NộI</a:t>
            </a:r>
            <a:r>
              <a:rPr lang="en-US" b="1" dirty="0" smtClean="0">
                <a:solidFill>
                  <a:schemeClr val="tx1"/>
                </a:solidFill>
                <a:latin typeface="Times New Roman" panose="02020603050405020304" pitchFamily="18" charset="0"/>
                <a:cs typeface="Times New Roman" panose="02020603050405020304" pitchFamily="18" charset="0"/>
              </a:rPr>
              <a:t> dung</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1752600"/>
            <a:ext cx="8153400" cy="4953000"/>
          </a:xfrm>
        </p:spPr>
        <p:txBody>
          <a:bodyPr>
            <a:noAutofit/>
          </a:bodyPr>
          <a:lstStyle/>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Tổng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quan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về</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trong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huấn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luyện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sự</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tán</a:t>
            </a:r>
            <a:r>
              <a:rPr lang="en-US" sz="3400" dirty="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và</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các</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chuẩn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kết</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nối</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các</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chủ</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thể</a:t>
            </a:r>
            <a:endParaRPr lang="en-US" sz="3400" dirty="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Một</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số</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hình</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toán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trong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quân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sự</a:t>
            </a:r>
            <a:endParaRPr lang="en-US" sz="3400" dirty="0" smtClean="0">
              <a:solidFill>
                <a:schemeClr val="tx1"/>
              </a:solidFill>
              <a:latin typeface="Times New Roman" panose="02020603050405020304" pitchFamily="18" charset="0"/>
              <a:cs typeface="Times New Roman" panose="02020603050405020304" pitchFamily="18" charset="0"/>
            </a:endParaRPr>
          </a:p>
          <a:p>
            <a:pPr marL="571500" indent="-571500">
              <a:lnSpc>
                <a:spcPct val="150000"/>
              </a:lnSpc>
              <a:spcBef>
                <a:spcPts val="0"/>
              </a:spcBef>
              <a:spcAft>
                <a:spcPts val="0"/>
              </a:spcAft>
              <a:buClr>
                <a:schemeClr val="tx1"/>
              </a:buClr>
              <a:buAutoNum type="romanUcPeriod"/>
            </a:pPr>
            <a:r>
              <a:rPr lang="en-US" sz="3400" dirty="0" err="1" smtClean="0">
                <a:solidFill>
                  <a:schemeClr val="tx1"/>
                </a:solidFill>
                <a:latin typeface="Times New Roman" panose="02020603050405020304" pitchFamily="18" charset="0"/>
                <a:cs typeface="Times New Roman" panose="02020603050405020304" pitchFamily="18" charset="0"/>
              </a:rPr>
              <a:t>Hệ</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thống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mô</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phỏng</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phân</a:t>
            </a:r>
            <a:r>
              <a:rPr lang="en-US" sz="3400" dirty="0" smtClean="0">
                <a:solidFill>
                  <a:schemeClr val="tx1"/>
                </a:solidFill>
                <a:latin typeface="Times New Roman" panose="02020603050405020304" pitchFamily="18" charset="0"/>
                <a:cs typeface="Times New Roman" panose="02020603050405020304" pitchFamily="18" charset="0"/>
              </a:rPr>
              <a:t> </a:t>
            </a:r>
            <a:r>
              <a:rPr lang="en-US" sz="3400" dirty="0" err="1" smtClean="0">
                <a:solidFill>
                  <a:schemeClr val="tx1"/>
                </a:solidFill>
                <a:latin typeface="Times New Roman" panose="02020603050405020304" pitchFamily="18" charset="0"/>
                <a:cs typeface="Times New Roman" panose="02020603050405020304" pitchFamily="18" charset="0"/>
              </a:rPr>
              <a:t>tán</a:t>
            </a:r>
            <a:r>
              <a:rPr lang="en-US" sz="3400" dirty="0" smtClean="0">
                <a:solidFill>
                  <a:schemeClr val="tx1"/>
                </a:solidFill>
                <a:latin typeface="Times New Roman" panose="02020603050405020304" pitchFamily="18" charset="0"/>
                <a:cs typeface="Times New Roman" panose="02020603050405020304" pitchFamily="18" charset="0"/>
              </a:rPr>
              <a:t> VBS3</a:t>
            </a:r>
            <a:endParaRPr lang="en-US" sz="3400" dirty="0">
              <a:solidFill>
                <a:schemeClr val="tx1"/>
              </a:solidFill>
              <a:latin typeface="Times New Roman" panose="02020603050405020304" pitchFamily="18" charset="0"/>
              <a:cs typeface="Times New Roman" panose="02020603050405020304" pitchFamily="18" charset="0"/>
            </a:endParaRPr>
          </a:p>
          <a:p>
            <a:pPr marL="914400" lvl="1" indent="-457200">
              <a:buAutoNum type="arabicPeriod"/>
            </a:pPr>
            <a:endParaRPr lang="en-US" sz="3400"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33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a:bodyPr>
          <a:lstStyle/>
          <a:p>
            <a:pPr eaLnBrk="1" hangingPunct="1"/>
            <a:r>
              <a:rPr lang="en-US" altLang="vi-VN" sz="2400" b="1" dirty="0" smtClean="0">
                <a:solidFill>
                  <a:schemeClr val="tx1"/>
                </a:solidFill>
                <a:latin typeface="Times New Roman" panose="02020603050405020304" pitchFamily="18" charset="0"/>
                <a:cs typeface="Times New Roman" panose="02020603050405020304" pitchFamily="18" charset="0"/>
              </a:rPr>
              <a:t>ĐẶC ĐIỂM CHUẨN DIS</a:t>
            </a:r>
          </a:p>
        </p:txBody>
      </p:sp>
      <p:sp>
        <p:nvSpPr>
          <p:cNvPr id="13315" name="Content Placeholder 2"/>
          <p:cNvSpPr>
            <a:spLocks noGrp="1"/>
          </p:cNvSpPr>
          <p:nvPr>
            <p:ph idx="1"/>
          </p:nvPr>
        </p:nvSpPr>
        <p:spPr>
          <a:xfrm>
            <a:off x="649310" y="1524000"/>
            <a:ext cx="7620000" cy="4373563"/>
          </a:xfrm>
        </p:spPr>
        <p:txBody>
          <a:bodyPr/>
          <a:lstStyle/>
          <a:p>
            <a:pPr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Đặc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điểm</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của</a:t>
            </a:r>
            <a:r>
              <a:rPr lang="en-US" altLang="vi-VN" dirty="0" smtClean="0">
                <a:solidFill>
                  <a:schemeClr val="tx1"/>
                </a:solidFill>
                <a:latin typeface="Times New Roman" panose="02020603050405020304" pitchFamily="18" charset="0"/>
                <a:cs typeface="Times New Roman" panose="02020603050405020304" pitchFamily="18" charset="0"/>
              </a:rPr>
              <a:t> DIS:</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Không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máy</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chủ</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quản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lý</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hoạt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động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toàn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bộ</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hệ</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thống</a:t>
            </a:r>
            <a:endParaRPr lang="en-US" altLang="vi-VN" dirty="0" smtClean="0">
              <a:solidFill>
                <a:schemeClr val="tx1"/>
              </a:solidFill>
              <a:latin typeface="Times New Roman" panose="02020603050405020304" pitchFamily="18" charset="0"/>
              <a:cs typeface="Times New Roman" panose="02020603050405020304" pitchFamily="18" charset="0"/>
            </a:endParaRP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Sử</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dụng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gói</a:t>
            </a:r>
            <a:r>
              <a:rPr lang="en-US" altLang="vi-VN" dirty="0" smtClean="0">
                <a:solidFill>
                  <a:schemeClr val="tx1"/>
                </a:solidFill>
                <a:latin typeface="Times New Roman" panose="02020603050405020304" pitchFamily="18" charset="0"/>
                <a:cs typeface="Times New Roman" panose="02020603050405020304" pitchFamily="18" charset="0"/>
              </a:rPr>
              <a:t> tin PDU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cấu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trúc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xác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định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trước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để</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định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nghĩa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mọi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hành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động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và</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ứng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xử</a:t>
            </a:r>
            <a:r>
              <a:rPr lang="en-US" altLang="vi-VN" dirty="0" smtClean="0">
                <a:solidFill>
                  <a:schemeClr val="tx1"/>
                </a:solidFill>
                <a:latin typeface="Times New Roman" panose="02020603050405020304" pitchFamily="18" charset="0"/>
                <a:cs typeface="Times New Roman" panose="02020603050405020304" pitchFamily="18" charset="0"/>
              </a:rPr>
              <a:t>”</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Các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ứng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dụng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thành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viên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thể</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gia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nhập</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hoặc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kết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thúc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bất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cứ</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lúc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nào</a:t>
            </a:r>
            <a:endParaRPr lang="en-US" altLang="vi-VN" dirty="0" smtClean="0">
              <a:solidFill>
                <a:schemeClr val="tx1"/>
              </a:solidFill>
              <a:latin typeface="Times New Roman" panose="02020603050405020304" pitchFamily="18" charset="0"/>
              <a:cs typeface="Times New Roman" panose="02020603050405020304" pitchFamily="18" charset="0"/>
            </a:endParaRP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Phù</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hợp</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khi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kết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nối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mạng</a:t>
            </a:r>
            <a:r>
              <a:rPr lang="en-US" altLang="vi-VN" dirty="0" smtClean="0">
                <a:solidFill>
                  <a:schemeClr val="tx1"/>
                </a:solidFill>
                <a:latin typeface="Times New Roman" panose="02020603050405020304" pitchFamily="18" charset="0"/>
                <a:cs typeface="Times New Roman" panose="02020603050405020304" pitchFamily="18" charset="0"/>
              </a:rPr>
              <a:t> LAN,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thể</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kết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nối</a:t>
            </a:r>
            <a:r>
              <a:rPr lang="en-US" altLang="vi-VN" dirty="0" smtClean="0">
                <a:solidFill>
                  <a:schemeClr val="tx1"/>
                </a:solidFill>
                <a:latin typeface="Times New Roman" panose="02020603050405020304" pitchFamily="18" charset="0"/>
                <a:cs typeface="Times New Roman" panose="02020603050405020304" pitchFamily="18" charset="0"/>
              </a:rPr>
              <a:t> WAN</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Là</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chuẩn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vượt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trội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về</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trong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quân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đội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Thường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dùng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cho</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phỏng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người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điều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khiển</a:t>
            </a:r>
            <a:endParaRPr lang="en-US" altLang="vi-VN"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73179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85800" y="304800"/>
            <a:ext cx="7848600" cy="838200"/>
          </a:xfrm>
        </p:spPr>
        <p:txBody>
          <a:bodyPr>
            <a:normAutofit/>
          </a:bodyPr>
          <a:lstStyle/>
          <a:p>
            <a:r>
              <a:rPr lang="en-US" altLang="vi-VN" sz="2400" b="1" dirty="0" err="1" smtClean="0">
                <a:latin typeface="Times New Roman" panose="02020603050405020304" pitchFamily="18" charset="0"/>
                <a:cs typeface="Times New Roman" panose="02020603050405020304" pitchFamily="18" charset="0"/>
              </a:rPr>
              <a:t>chuẩn</a:t>
            </a:r>
            <a:r>
              <a:rPr lang="en-US" altLang="vi-VN" sz="2400" b="1" dirty="0" smtClean="0">
                <a:latin typeface="Times New Roman" panose="02020603050405020304" pitchFamily="18" charset="0"/>
                <a:cs typeface="Times New Roman" panose="02020603050405020304" pitchFamily="18" charset="0"/>
              </a:rPr>
              <a:t> </a:t>
            </a:r>
            <a:r>
              <a:rPr lang="en-US" altLang="vi-VN" sz="2400" b="1" dirty="0" err="1">
                <a:latin typeface="Times New Roman" panose="02020603050405020304" pitchFamily="18" charset="0"/>
                <a:cs typeface="Times New Roman" panose="02020603050405020304" pitchFamily="18" charset="0"/>
              </a:rPr>
              <a:t>kết</a:t>
            </a:r>
            <a:r>
              <a:rPr lang="en-US" altLang="vi-VN" sz="2400" b="1" dirty="0">
                <a:latin typeface="Times New Roman" panose="02020603050405020304" pitchFamily="18" charset="0"/>
                <a:cs typeface="Times New Roman" panose="02020603050405020304" pitchFamily="18" charset="0"/>
              </a:rPr>
              <a:t> </a:t>
            </a:r>
            <a:r>
              <a:rPr lang="en-US" altLang="vi-VN" sz="2400" b="1" dirty="0" err="1">
                <a:latin typeface="Times New Roman" panose="02020603050405020304" pitchFamily="18" charset="0"/>
                <a:cs typeface="Times New Roman" panose="02020603050405020304" pitchFamily="18" charset="0"/>
              </a:rPr>
              <a:t>nối</a:t>
            </a:r>
            <a:r>
              <a:rPr lang="en-US" altLang="vi-VN" sz="2400" b="1" dirty="0">
                <a:latin typeface="Times New Roman" panose="02020603050405020304" pitchFamily="18" charset="0"/>
                <a:cs typeface="Times New Roman" panose="02020603050405020304" pitchFamily="18" charset="0"/>
              </a:rPr>
              <a:t> </a:t>
            </a:r>
            <a:r>
              <a:rPr lang="en-US" altLang="vi-VN" sz="2400" b="1" dirty="0" smtClean="0">
                <a:latin typeface="Times New Roman" panose="02020603050405020304" pitchFamily="18" charset="0"/>
                <a:cs typeface="Times New Roman" panose="02020603050405020304" pitchFamily="18" charset="0"/>
              </a:rPr>
              <a:t>HLA</a:t>
            </a:r>
            <a:r>
              <a:rPr lang="en-US" altLang="vi-VN" sz="2400" b="1" dirty="0">
                <a:latin typeface="Times New Roman" panose="02020603050405020304" pitchFamily="18" charset="0"/>
                <a:cs typeface="Times New Roman" panose="02020603050405020304" pitchFamily="18" charset="0"/>
              </a:rPr>
              <a:t> (</a:t>
            </a:r>
            <a:r>
              <a:rPr lang="en-GB" altLang="vi-VN" sz="2400" b="1" dirty="0">
                <a:latin typeface="Times New Roman" panose="02020603050405020304" pitchFamily="18" charset="0"/>
                <a:cs typeface="Times New Roman" panose="02020603050405020304" pitchFamily="18" charset="0"/>
              </a:rPr>
              <a:t>High Level Architecture</a:t>
            </a:r>
            <a:r>
              <a:rPr lang="en-GB" altLang="vi-VN" sz="2400" b="1" dirty="0" smtClean="0">
                <a:latin typeface="Times New Roman" panose="02020603050405020304" pitchFamily="18" charset="0"/>
                <a:cs typeface="Times New Roman" panose="02020603050405020304" pitchFamily="18" charset="0"/>
              </a:rPr>
              <a:t>)</a:t>
            </a:r>
            <a:endParaRPr lang="en-US" altLang="vi-VN" sz="2400" b="1" dirty="0">
              <a:latin typeface="Times New Roman" panose="02020603050405020304" pitchFamily="18" charset="0"/>
              <a:cs typeface="Times New Roman" panose="02020603050405020304" pitchFamily="18" charset="0"/>
            </a:endParaRPr>
          </a:p>
        </p:txBody>
      </p:sp>
      <p:sp>
        <p:nvSpPr>
          <p:cNvPr id="12291" name="Content Placeholder 2"/>
          <p:cNvSpPr>
            <a:spLocks noGrp="1"/>
          </p:cNvSpPr>
          <p:nvPr>
            <p:ph idx="1"/>
          </p:nvPr>
        </p:nvSpPr>
        <p:spPr>
          <a:xfrm>
            <a:off x="654676" y="1447800"/>
            <a:ext cx="7620000" cy="4373563"/>
          </a:xfrm>
        </p:spPr>
        <p:txBody>
          <a:bodyPr>
            <a:normAutofit fontScale="92500" lnSpcReduction="10000"/>
          </a:bodyPr>
          <a:lstStyle/>
          <a:p>
            <a:pPr eaLnBrk="1" hangingPunct="1"/>
            <a:r>
              <a:rPr lang="en-GB" altLang="vi-VN" dirty="0" smtClean="0">
                <a:solidFill>
                  <a:schemeClr val="tx1"/>
                </a:solidFill>
                <a:latin typeface="Times New Roman" panose="02020603050405020304" pitchFamily="18" charset="0"/>
                <a:cs typeface="Times New Roman" panose="02020603050405020304" pitchFamily="18" charset="0"/>
              </a:rPr>
              <a:t>HLA v1.3, </a:t>
            </a:r>
            <a:r>
              <a:rPr lang="en-GB" altLang="vi-VN" dirty="0" err="1" smtClean="0">
                <a:solidFill>
                  <a:schemeClr val="tx1"/>
                </a:solidFill>
                <a:latin typeface="Times New Roman" panose="02020603050405020304" pitchFamily="18" charset="0"/>
                <a:cs typeface="Times New Roman" panose="02020603050405020304" pitchFamily="18" charset="0"/>
              </a:rPr>
              <a:t>công</a:t>
            </a:r>
            <a:r>
              <a:rPr lang="en-GB" altLang="vi-VN" dirty="0" smtClean="0">
                <a:solidFill>
                  <a:schemeClr val="tx1"/>
                </a:solidFill>
                <a:latin typeface="Times New Roman" panose="02020603050405020304" pitchFamily="18" charset="0"/>
                <a:cs typeface="Times New Roman" panose="02020603050405020304" pitchFamily="18" charset="0"/>
              </a:rPr>
              <a:t> </a:t>
            </a:r>
            <a:r>
              <a:rPr lang="en-GB" altLang="vi-VN" dirty="0" err="1" smtClean="0">
                <a:solidFill>
                  <a:schemeClr val="tx1"/>
                </a:solidFill>
                <a:latin typeface="Times New Roman" panose="02020603050405020304" pitchFamily="18" charset="0"/>
                <a:cs typeface="Times New Roman" panose="02020603050405020304" pitchFamily="18" charset="0"/>
              </a:rPr>
              <a:t>bố</a:t>
            </a:r>
            <a:r>
              <a:rPr lang="en-GB" altLang="vi-VN" dirty="0" smtClean="0">
                <a:solidFill>
                  <a:schemeClr val="tx1"/>
                </a:solidFill>
                <a:latin typeface="Times New Roman" panose="02020603050405020304" pitchFamily="18" charset="0"/>
                <a:cs typeface="Times New Roman" panose="02020603050405020304" pitchFamily="18" charset="0"/>
              </a:rPr>
              <a:t> </a:t>
            </a:r>
            <a:r>
              <a:rPr lang="en-GB" altLang="vi-VN" dirty="0" err="1" smtClean="0">
                <a:solidFill>
                  <a:schemeClr val="tx1"/>
                </a:solidFill>
                <a:latin typeface="Times New Roman" panose="02020603050405020304" pitchFamily="18" charset="0"/>
                <a:cs typeface="Times New Roman" panose="02020603050405020304" pitchFamily="18" charset="0"/>
              </a:rPr>
              <a:t>trước</a:t>
            </a:r>
            <a:r>
              <a:rPr lang="en-GB" altLang="vi-VN" dirty="0" smtClean="0">
                <a:solidFill>
                  <a:schemeClr val="tx1"/>
                </a:solidFill>
                <a:latin typeface="Times New Roman" panose="02020603050405020304" pitchFamily="18" charset="0"/>
                <a:cs typeface="Times New Roman" panose="02020603050405020304" pitchFamily="18" charset="0"/>
              </a:rPr>
              <a:t> 1998:</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a)</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Các nguyên tắc Cấu trúc mức cao, Tháng 4/1998.  </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b)</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Đặc tả giao diện cấu trúc mức cao, Tháng 4/1998. </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c)</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Đặc tả khuôn mẫu mô hình đối tượng cấu trúc mức cao (OMT), Tháng 4/1998.</a:t>
            </a:r>
          </a:p>
          <a:p>
            <a:pPr lvl="1" eaLnBrk="1" hangingPunct="1"/>
            <a:r>
              <a:rPr lang="en-US" altLang="vi-VN" dirty="0" smtClean="0">
                <a:solidFill>
                  <a:schemeClr val="tx1"/>
                </a:solidFill>
                <a:latin typeface="Times New Roman" panose="02020603050405020304" pitchFamily="18" charset="0"/>
                <a:cs typeface="Times New Roman" panose="02020603050405020304" pitchFamily="18" charset="0"/>
              </a:rPr>
              <a:t>HLA - IEEE 1516:</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a)</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IEEE 1516–2010 – Các nguyên tắc Cấu trúc mức cao</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b)</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IEEE 1516.1–2010 – Đặc tả giao diện cấu trúc mức cao</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c)</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IEEE 1516.2-2010 – Đặc tả khuôn mẫu mô hình đối tượng cấu trúc mức cao (OMT)</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d)</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IEEE 1516.3-2003 – Khuyến nghị cho quy trình phát triển và thực hiện ứng dụng (FEDEP)</a:t>
            </a:r>
          </a:p>
          <a:p>
            <a:pPr lvl="2" eaLnBrk="1" hangingPunct="1"/>
            <a:r>
              <a:rPr lang="vi-VN" altLang="vi-VN" sz="2000" dirty="0" smtClean="0">
                <a:solidFill>
                  <a:schemeClr val="tx1"/>
                </a:solidFill>
                <a:latin typeface="Times New Roman" panose="02020603050405020304" pitchFamily="18" charset="0"/>
                <a:cs typeface="Times New Roman" panose="02020603050405020304" pitchFamily="18" charset="0"/>
              </a:rPr>
              <a:t>e)</a:t>
            </a:r>
            <a:r>
              <a:rPr lang="en-US" altLang="vi-VN" sz="2000" dirty="0" smtClean="0">
                <a:solidFill>
                  <a:schemeClr val="tx1"/>
                </a:solidFill>
                <a:latin typeface="Times New Roman" panose="02020603050405020304" pitchFamily="18" charset="0"/>
                <a:cs typeface="Times New Roman" panose="02020603050405020304" pitchFamily="18" charset="0"/>
              </a:rPr>
              <a:t> </a:t>
            </a:r>
            <a:r>
              <a:rPr lang="vi-VN" altLang="vi-VN" sz="2000" dirty="0" smtClean="0">
                <a:solidFill>
                  <a:schemeClr val="tx1"/>
                </a:solidFill>
                <a:latin typeface="Times New Roman" panose="02020603050405020304" pitchFamily="18" charset="0"/>
                <a:cs typeface="Times New Roman" panose="02020603050405020304" pitchFamily="18" charset="0"/>
              </a:rPr>
              <a:t>IEEE 1516.4-2007 – Khuyến nghị cho quy trình kiểm tra khi phát triển và thực hiện ứng dụng </a:t>
            </a:r>
          </a:p>
          <a:p>
            <a:pPr lvl="2" eaLnBrk="1" hangingPunct="1"/>
            <a:endParaRPr lang="en-US" altLang="vi-VN" dirty="0" smtClean="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7341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normAutofit/>
          </a:bodyPr>
          <a:lstStyle/>
          <a:p>
            <a:pPr eaLnBrk="1" hangingPunct="1"/>
            <a:r>
              <a:rPr lang="en-US" altLang="vi-VN" sz="2400" b="1" dirty="0" smtClean="0">
                <a:solidFill>
                  <a:schemeClr val="tx1"/>
                </a:solidFill>
                <a:latin typeface="Times New Roman" panose="02020603050405020304" pitchFamily="18" charset="0"/>
                <a:cs typeface="Times New Roman" panose="02020603050405020304" pitchFamily="18" charset="0"/>
              </a:rPr>
              <a:t>ĐẶC ĐIỂM CHUẨN HLA</a:t>
            </a:r>
          </a:p>
        </p:txBody>
      </p:sp>
      <p:sp>
        <p:nvSpPr>
          <p:cNvPr id="14339" name="Content Placeholder 2"/>
          <p:cNvSpPr>
            <a:spLocks noGrp="1"/>
          </p:cNvSpPr>
          <p:nvPr>
            <p:ph idx="1"/>
          </p:nvPr>
        </p:nvSpPr>
        <p:spPr/>
        <p:txBody>
          <a:bodyPr/>
          <a:lstStyle/>
          <a:p>
            <a:pPr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Đặc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điểm</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của</a:t>
            </a:r>
            <a:r>
              <a:rPr lang="en-US" altLang="vi-VN" dirty="0" smtClean="0">
                <a:solidFill>
                  <a:schemeClr val="tx1"/>
                </a:solidFill>
                <a:latin typeface="Times New Roman" panose="02020603050405020304" pitchFamily="18" charset="0"/>
                <a:cs typeface="Times New Roman" panose="02020603050405020304" pitchFamily="18" charset="0"/>
              </a:rPr>
              <a:t> HLA:</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cơ</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chế</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kiểm</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soát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trung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tâm</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cho</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hoạt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động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của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toàn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bộ</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hệ</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thống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Kiểm</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soát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đăng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nhập</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và</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kết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thúc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của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thành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viên</a:t>
            </a:r>
            <a:r>
              <a:rPr lang="en-US" altLang="vi-VN" dirty="0" smtClean="0">
                <a:solidFill>
                  <a:schemeClr val="tx1"/>
                </a:solidFill>
                <a:latin typeface="Times New Roman" panose="02020603050405020304" pitchFamily="18" charset="0"/>
                <a:cs typeface="Times New Roman" panose="02020603050405020304" pitchFamily="18" charset="0"/>
              </a:rPr>
              <a:t>.</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Định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nghĩa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trước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mẫu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mô</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hình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đối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tượng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để</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thành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viên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tuân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thủ</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thành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viên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thể</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định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nghĩa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đối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tượng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và</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kiểu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tương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mới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nhưng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phải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phù</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hợp</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với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mẫu</a:t>
            </a:r>
            <a:r>
              <a:rPr lang="en-US" altLang="vi-VN" dirty="0" smtClean="0">
                <a:solidFill>
                  <a:schemeClr val="tx1"/>
                </a:solidFill>
                <a:latin typeface="Times New Roman" panose="02020603050405020304" pitchFamily="18" charset="0"/>
                <a:cs typeface="Times New Roman" panose="02020603050405020304" pitchFamily="18" charset="0"/>
              </a:rPr>
              <a:t>.</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Không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định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nghĩa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cấu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trúc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dữ</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liệu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không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có</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giao</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thức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gửi</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nhận</a:t>
            </a:r>
            <a:r>
              <a:rPr lang="en-US" altLang="vi-VN" dirty="0" smtClean="0">
                <a:solidFill>
                  <a:schemeClr val="tx1"/>
                </a:solidFill>
                <a:latin typeface="Times New Roman" panose="02020603050405020304" pitchFamily="18" charset="0"/>
                <a:cs typeface="Times New Roman" panose="02020603050405020304" pitchFamily="18" charset="0"/>
              </a:rPr>
              <a:t> tin.</a:t>
            </a:r>
          </a:p>
          <a:p>
            <a:pPr lvl="1" eaLnBrk="1" hangingPunct="1"/>
            <a:r>
              <a:rPr lang="en-US" altLang="vi-VN" dirty="0" err="1" smtClean="0">
                <a:solidFill>
                  <a:schemeClr val="tx1"/>
                </a:solidFill>
                <a:latin typeface="Times New Roman" panose="02020603050405020304" pitchFamily="18" charset="0"/>
                <a:cs typeface="Times New Roman" panose="02020603050405020304" pitchFamily="18" charset="0"/>
              </a:rPr>
              <a:t>Kiểm</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soát</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luồng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dữ</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liệu</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gửi</a:t>
            </a:r>
            <a:r>
              <a:rPr lang="en-US" altLang="vi-VN" dirty="0" smtClean="0">
                <a:solidFill>
                  <a:schemeClr val="tx1"/>
                </a:solidFill>
                <a:latin typeface="Times New Roman" panose="02020603050405020304" pitchFamily="18" charset="0"/>
                <a:cs typeface="Times New Roman" panose="02020603050405020304" pitchFamily="18" charset="0"/>
              </a:rPr>
              <a:t>/</a:t>
            </a:r>
            <a:r>
              <a:rPr lang="en-US" altLang="vi-VN" dirty="0" err="1" smtClean="0">
                <a:solidFill>
                  <a:schemeClr val="tx1"/>
                </a:solidFill>
                <a:latin typeface="Times New Roman" panose="02020603050405020304" pitchFamily="18" charset="0"/>
                <a:cs typeface="Times New Roman" panose="02020603050405020304" pitchFamily="18" charset="0"/>
              </a:rPr>
              <a:t>nhận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giữa</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các</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thành</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viên</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theo</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đăng</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ký</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từ</a:t>
            </a:r>
            <a:r>
              <a:rPr lang="en-US" altLang="vi-VN" dirty="0" smtClean="0">
                <a:solidFill>
                  <a:schemeClr val="tx1"/>
                </a:solidFill>
                <a:latin typeface="Times New Roman" panose="02020603050405020304" pitchFamily="18" charset="0"/>
                <a:cs typeface="Times New Roman" panose="02020603050405020304" pitchFamily="18" charset="0"/>
              </a:rPr>
              <a:t> </a:t>
            </a:r>
            <a:r>
              <a:rPr lang="en-US" altLang="vi-VN" dirty="0" err="1" smtClean="0">
                <a:solidFill>
                  <a:schemeClr val="tx1"/>
                </a:solidFill>
                <a:latin typeface="Times New Roman" panose="02020603050405020304" pitchFamily="18" charset="0"/>
                <a:cs typeface="Times New Roman" panose="02020603050405020304" pitchFamily="18" charset="0"/>
              </a:rPr>
              <a:t>trước</a:t>
            </a:r>
            <a:r>
              <a:rPr lang="en-US" altLang="vi-VN" dirty="0" smtClean="0">
                <a:solidFill>
                  <a:schemeClr val="tx1"/>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7439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924800" cy="838200"/>
          </a:xfrm>
        </p:spPr>
        <p:txBody>
          <a:bodyPr>
            <a:noAutofit/>
          </a:bodyPr>
          <a:lstStyle/>
          <a:p>
            <a:r>
              <a:rPr lang="en-US" sz="2400" dirty="0"/>
              <a:t/>
            </a:r>
            <a:br>
              <a:rPr lang="en-US" sz="2400" dirty="0"/>
            </a:br>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p:txBody>
          <a:bodyPr/>
          <a:lstStyle/>
          <a:p>
            <a:pPr algn="just"/>
            <a:r>
              <a:rPr lang="en-US" sz="2400" b="1" dirty="0" err="1">
                <a:solidFill>
                  <a:schemeClr val="tx1"/>
                </a:solidFill>
              </a:rPr>
              <a:t>Vấn</a:t>
            </a:r>
            <a:r>
              <a:rPr lang="en-US" sz="2400" b="1" dirty="0">
                <a:solidFill>
                  <a:schemeClr val="tx1"/>
                </a:solidFill>
              </a:rPr>
              <a:t> </a:t>
            </a:r>
            <a:r>
              <a:rPr lang="en-US" sz="2400" b="1" dirty="0" err="1">
                <a:solidFill>
                  <a:schemeClr val="tx1"/>
                </a:solidFill>
              </a:rPr>
              <a:t>đề</a:t>
            </a:r>
            <a:r>
              <a:rPr lang="en-US" sz="2400" b="1" dirty="0">
                <a:solidFill>
                  <a:schemeClr val="tx1"/>
                </a:solidFill>
              </a:rPr>
              <a:t> </a:t>
            </a:r>
            <a:r>
              <a:rPr lang="en-US" sz="2400" b="1" dirty="0" err="1">
                <a:solidFill>
                  <a:schemeClr val="tx1"/>
                </a:solidFill>
              </a:rPr>
              <a:t>nguyên</a:t>
            </a:r>
            <a:r>
              <a:rPr lang="en-US" sz="2400" b="1" dirty="0">
                <a:solidFill>
                  <a:schemeClr val="tx1"/>
                </a:solidFill>
              </a:rPr>
              <a:t> </a:t>
            </a:r>
            <a:r>
              <a:rPr lang="en-US" sz="2400" b="1" dirty="0" err="1">
                <a:solidFill>
                  <a:schemeClr val="tx1"/>
                </a:solidFill>
              </a:rPr>
              <a:t>tắc</a:t>
            </a:r>
            <a:r>
              <a:rPr lang="en-US" sz="2400" b="1" dirty="0">
                <a:solidFill>
                  <a:schemeClr val="tx1"/>
                </a:solidFill>
              </a:rPr>
              <a:t> </a:t>
            </a:r>
            <a:r>
              <a:rPr lang="en-US" sz="2400" b="1" dirty="0" err="1">
                <a:solidFill>
                  <a:schemeClr val="tx1"/>
                </a:solidFill>
              </a:rPr>
              <a:t>đạo</a:t>
            </a:r>
            <a:r>
              <a:rPr lang="en-US" sz="2400" b="1" dirty="0">
                <a:solidFill>
                  <a:schemeClr val="tx1"/>
                </a:solidFill>
              </a:rPr>
              <a:t> </a:t>
            </a:r>
            <a:r>
              <a:rPr lang="en-US" sz="2400" b="1" dirty="0" err="1">
                <a:solidFill>
                  <a:schemeClr val="tx1"/>
                </a:solidFill>
              </a:rPr>
              <a:t>đức</a:t>
            </a:r>
            <a:r>
              <a:rPr lang="en-US" sz="2400" b="1" dirty="0">
                <a:solidFill>
                  <a:schemeClr val="tx1"/>
                </a:solidFill>
              </a:rPr>
              <a:t> </a:t>
            </a:r>
            <a:r>
              <a:rPr lang="en-US" sz="2400" b="1" dirty="0" err="1">
                <a:solidFill>
                  <a:schemeClr val="tx1"/>
                </a:solidFill>
              </a:rPr>
              <a:t>trong</a:t>
            </a:r>
            <a:r>
              <a:rPr lang="en-US" sz="2400" b="1" dirty="0">
                <a:solidFill>
                  <a:schemeClr val="tx1"/>
                </a:solidFill>
              </a:rPr>
              <a:t> </a:t>
            </a:r>
            <a:r>
              <a:rPr lang="en-US" sz="2400" b="1" dirty="0" err="1">
                <a:solidFill>
                  <a:schemeClr val="tx1"/>
                </a:solidFill>
              </a:rPr>
              <a:t>mô</a:t>
            </a:r>
            <a:r>
              <a:rPr lang="en-US" sz="2400" b="1" dirty="0">
                <a:solidFill>
                  <a:schemeClr val="tx1"/>
                </a:solidFill>
              </a:rPr>
              <a:t> </a:t>
            </a:r>
            <a:r>
              <a:rPr lang="en-US" sz="2400" b="1" dirty="0" err="1">
                <a:solidFill>
                  <a:schemeClr val="tx1"/>
                </a:solidFill>
              </a:rPr>
              <a:t>phỏng</a:t>
            </a:r>
            <a:endParaRPr lang="en-US" sz="2400" b="1" dirty="0" smtClean="0">
              <a:solidFill>
                <a:schemeClr val="tx1"/>
              </a:solidFill>
            </a:endParaRPr>
          </a:p>
          <a:p>
            <a:pPr algn="just"/>
            <a:r>
              <a:rPr lang="en-US" dirty="0" smtClean="0">
                <a:solidFill>
                  <a:schemeClr val="tx1"/>
                </a:solidFill>
              </a:rPr>
              <a:t>-</a:t>
            </a:r>
            <a:r>
              <a:rPr lang="en-US" dirty="0" err="1" smtClean="0">
                <a:solidFill>
                  <a:schemeClr val="tx1"/>
                </a:solidFill>
              </a:rPr>
              <a:t>Việc</a:t>
            </a:r>
            <a:r>
              <a:rPr lang="en-US" dirty="0" smtClean="0">
                <a:solidFill>
                  <a:schemeClr val="tx1"/>
                </a:solidFill>
              </a:rPr>
              <a:t> </a:t>
            </a:r>
            <a:r>
              <a:rPr lang="en-US" dirty="0" err="1" smtClean="0">
                <a:solidFill>
                  <a:schemeClr val="tx1"/>
                </a:solidFill>
              </a:rPr>
              <a:t>tuân</a:t>
            </a:r>
            <a:r>
              <a:rPr lang="en-US" dirty="0" smtClean="0">
                <a:solidFill>
                  <a:schemeClr val="tx1"/>
                </a:solidFill>
              </a:rPr>
              <a:t> </a:t>
            </a:r>
            <a:r>
              <a:rPr lang="en-US" dirty="0" err="1" smtClean="0">
                <a:solidFill>
                  <a:schemeClr val="tx1"/>
                </a:solidFill>
              </a:rPr>
              <a:t>theo</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quy</a:t>
            </a:r>
            <a:r>
              <a:rPr lang="en-US" dirty="0" smtClean="0">
                <a:solidFill>
                  <a:schemeClr val="tx1"/>
                </a:solidFill>
              </a:rPr>
              <a:t> </a:t>
            </a:r>
            <a:r>
              <a:rPr lang="en-US" dirty="0" err="1" smtClean="0">
                <a:solidFill>
                  <a:schemeClr val="tx1"/>
                </a:solidFill>
              </a:rPr>
              <a:t>trình</a:t>
            </a:r>
            <a:r>
              <a:rPr lang="en-US" dirty="0" smtClean="0">
                <a:solidFill>
                  <a:schemeClr val="tx1"/>
                </a:solidFill>
              </a:rPr>
              <a:t> </a:t>
            </a:r>
            <a:r>
              <a:rPr lang="en-US" dirty="0" err="1" smtClean="0">
                <a:solidFill>
                  <a:schemeClr val="tx1"/>
                </a:solidFill>
              </a:rPr>
              <a:t>chặt</a:t>
            </a:r>
            <a:r>
              <a:rPr lang="en-US" dirty="0" smtClean="0">
                <a:solidFill>
                  <a:schemeClr val="tx1"/>
                </a:solidFill>
              </a:rPr>
              <a:t> </a:t>
            </a:r>
            <a:r>
              <a:rPr lang="en-US" dirty="0" err="1" smtClean="0">
                <a:solidFill>
                  <a:schemeClr val="tx1"/>
                </a:solidFill>
              </a:rPr>
              <a:t>chẽ</a:t>
            </a:r>
            <a:r>
              <a:rPr lang="en-US" dirty="0" smtClean="0">
                <a:solidFill>
                  <a:schemeClr val="tx1"/>
                </a:solidFill>
              </a:rPr>
              <a:t> </a:t>
            </a:r>
            <a:r>
              <a:rPr lang="en-US" dirty="0" err="1" smtClean="0">
                <a:solidFill>
                  <a:schemeClr val="tx1"/>
                </a:solidFill>
              </a:rPr>
              <a:t>là</a:t>
            </a:r>
            <a:r>
              <a:rPr lang="en-US" dirty="0" smtClean="0">
                <a:solidFill>
                  <a:schemeClr val="tx1"/>
                </a:solidFill>
              </a:rPr>
              <a:t> </a:t>
            </a:r>
            <a:r>
              <a:rPr lang="en-US" dirty="0" err="1" smtClean="0">
                <a:solidFill>
                  <a:schemeClr val="tx1"/>
                </a:solidFill>
              </a:rPr>
              <a:t>bắt</a:t>
            </a:r>
            <a:r>
              <a:rPr lang="en-US" dirty="0" smtClean="0">
                <a:solidFill>
                  <a:schemeClr val="tx1"/>
                </a:solidFill>
              </a:rPr>
              <a:t> </a:t>
            </a:r>
            <a:r>
              <a:rPr lang="en-US" dirty="0" err="1" smtClean="0">
                <a:solidFill>
                  <a:schemeClr val="tx1"/>
                </a:solidFill>
              </a:rPr>
              <a:t>buộc</a:t>
            </a:r>
            <a:r>
              <a:rPr lang="en-US" dirty="0" smtClean="0">
                <a:solidFill>
                  <a:schemeClr val="tx1"/>
                </a:solidFill>
              </a:rPr>
              <a:t> </a:t>
            </a:r>
            <a:r>
              <a:rPr lang="en-US" dirty="0" err="1" smtClean="0">
                <a:solidFill>
                  <a:schemeClr val="tx1"/>
                </a:solidFill>
              </a:rPr>
              <a:t>trong</a:t>
            </a:r>
            <a:r>
              <a:rPr lang="en-US" dirty="0" smtClean="0">
                <a:solidFill>
                  <a:schemeClr val="tx1"/>
                </a:solidFill>
              </a:rPr>
              <a:t> </a:t>
            </a:r>
            <a:r>
              <a:rPr lang="en-US" dirty="0" err="1" smtClean="0">
                <a:solidFill>
                  <a:schemeClr val="tx1"/>
                </a:solidFill>
              </a:rPr>
              <a:t>mô</a:t>
            </a:r>
            <a:r>
              <a:rPr lang="en-US" dirty="0" smtClean="0">
                <a:solidFill>
                  <a:schemeClr val="tx1"/>
                </a:solidFill>
              </a:rPr>
              <a:t> </a:t>
            </a:r>
            <a:r>
              <a:rPr lang="en-US" dirty="0" err="1" smtClean="0">
                <a:solidFill>
                  <a:schemeClr val="tx1"/>
                </a:solidFill>
              </a:rPr>
              <a:t>phỏng</a:t>
            </a:r>
            <a:r>
              <a:rPr lang="en-US" dirty="0" smtClean="0">
                <a:solidFill>
                  <a:schemeClr val="tx1"/>
                </a:solidFill>
              </a:rPr>
              <a:t>. </a:t>
            </a:r>
            <a:r>
              <a:rPr lang="en-US" dirty="0" err="1" smtClean="0">
                <a:solidFill>
                  <a:schemeClr val="tx1"/>
                </a:solidFill>
              </a:rPr>
              <a:t>Một</a:t>
            </a:r>
            <a:r>
              <a:rPr lang="en-US" dirty="0" smtClean="0">
                <a:solidFill>
                  <a:schemeClr val="tx1"/>
                </a:solidFill>
              </a:rPr>
              <a:t> </a:t>
            </a:r>
            <a:r>
              <a:rPr lang="en-US" dirty="0" err="1" smtClean="0">
                <a:solidFill>
                  <a:schemeClr val="tx1"/>
                </a:solidFill>
              </a:rPr>
              <a:t>sai</a:t>
            </a:r>
            <a:r>
              <a:rPr lang="en-US" dirty="0" smtClean="0">
                <a:solidFill>
                  <a:schemeClr val="tx1"/>
                </a:solidFill>
              </a:rPr>
              <a:t> </a:t>
            </a:r>
            <a:r>
              <a:rPr lang="en-US" dirty="0" err="1" smtClean="0">
                <a:solidFill>
                  <a:schemeClr val="tx1"/>
                </a:solidFill>
              </a:rPr>
              <a:t>lầm</a:t>
            </a:r>
            <a:r>
              <a:rPr lang="en-US" dirty="0" smtClean="0">
                <a:solidFill>
                  <a:schemeClr val="tx1"/>
                </a:solidFill>
              </a:rPr>
              <a:t> </a:t>
            </a:r>
            <a:r>
              <a:rPr lang="en-US" dirty="0" err="1" smtClean="0">
                <a:solidFill>
                  <a:schemeClr val="tx1"/>
                </a:solidFill>
              </a:rPr>
              <a:t>nhỏ</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thể</a:t>
            </a:r>
            <a:r>
              <a:rPr lang="en-US" dirty="0" smtClean="0">
                <a:solidFill>
                  <a:schemeClr val="tx1"/>
                </a:solidFill>
              </a:rPr>
              <a:t> </a:t>
            </a:r>
            <a:r>
              <a:rPr lang="en-US" dirty="0" err="1" smtClean="0">
                <a:solidFill>
                  <a:schemeClr val="tx1"/>
                </a:solidFill>
              </a:rPr>
              <a:t>dẫn</a:t>
            </a:r>
            <a:r>
              <a:rPr lang="en-US" dirty="0" smtClean="0">
                <a:solidFill>
                  <a:schemeClr val="tx1"/>
                </a:solidFill>
              </a:rPr>
              <a:t> </a:t>
            </a:r>
            <a:r>
              <a:rPr lang="en-US" dirty="0" err="1" smtClean="0">
                <a:solidFill>
                  <a:schemeClr val="tx1"/>
                </a:solidFill>
              </a:rPr>
              <a:t>đến</a:t>
            </a:r>
            <a:r>
              <a:rPr lang="en-US" dirty="0" smtClean="0">
                <a:solidFill>
                  <a:schemeClr val="tx1"/>
                </a:solidFill>
              </a:rPr>
              <a:t> </a:t>
            </a:r>
            <a:r>
              <a:rPr lang="en-US" dirty="0" err="1" smtClean="0">
                <a:solidFill>
                  <a:schemeClr val="tx1"/>
                </a:solidFill>
              </a:rPr>
              <a:t>hậu</a:t>
            </a:r>
            <a:r>
              <a:rPr lang="en-US" dirty="0" smtClean="0">
                <a:solidFill>
                  <a:schemeClr val="tx1"/>
                </a:solidFill>
              </a:rPr>
              <a:t> </a:t>
            </a:r>
            <a:r>
              <a:rPr lang="en-US" dirty="0" err="1" smtClean="0">
                <a:solidFill>
                  <a:schemeClr val="tx1"/>
                </a:solidFill>
              </a:rPr>
              <a:t>quả</a:t>
            </a:r>
            <a:r>
              <a:rPr lang="en-US" dirty="0" smtClean="0">
                <a:solidFill>
                  <a:schemeClr val="tx1"/>
                </a:solidFill>
              </a:rPr>
              <a:t> </a:t>
            </a:r>
            <a:r>
              <a:rPr lang="en-US" dirty="0" err="1" smtClean="0">
                <a:solidFill>
                  <a:schemeClr val="tx1"/>
                </a:solidFill>
              </a:rPr>
              <a:t>nghiêm</a:t>
            </a:r>
            <a:r>
              <a:rPr lang="en-US" dirty="0" smtClean="0">
                <a:solidFill>
                  <a:schemeClr val="tx1"/>
                </a:solidFill>
              </a:rPr>
              <a:t> </a:t>
            </a:r>
            <a:r>
              <a:rPr lang="en-US" dirty="0" err="1" smtClean="0">
                <a:solidFill>
                  <a:schemeClr val="tx1"/>
                </a:solidFill>
              </a:rPr>
              <a:t>trọng</a:t>
            </a:r>
            <a:endParaRPr lang="en-US" dirty="0" smtClean="0">
              <a:solidFill>
                <a:schemeClr val="tx1"/>
              </a:solidFill>
            </a:endParaRPr>
          </a:p>
          <a:p>
            <a:pPr algn="just"/>
            <a:r>
              <a:rPr lang="en-US" dirty="0" smtClean="0">
                <a:solidFill>
                  <a:schemeClr val="tx1"/>
                </a:solidFill>
              </a:rPr>
              <a:t>- </a:t>
            </a:r>
            <a:r>
              <a:rPr lang="vi-VN" dirty="0">
                <a:solidFill>
                  <a:schemeClr val="tx1"/>
                </a:solidFill>
              </a:rPr>
              <a:t>Nhiều tổ chức gồm các kỹ sư, nhà phân tích và nhà mô phỏng có tay nghề cao các chuyên gia đã quyết định tuân theo một quy tắc đạo đức chung </a:t>
            </a:r>
            <a:r>
              <a:rPr lang="en-US" dirty="0" smtClean="0">
                <a:solidFill>
                  <a:schemeClr val="tx1"/>
                </a:solidFill>
              </a:rPr>
              <a:t>(</a:t>
            </a:r>
            <a:r>
              <a:rPr lang="en-US" dirty="0" err="1" smtClean="0">
                <a:solidFill>
                  <a:schemeClr val="tx1"/>
                </a:solidFill>
              </a:rPr>
              <a:t>vd</a:t>
            </a:r>
            <a:r>
              <a:rPr lang="en-US" dirty="0" smtClean="0">
                <a:solidFill>
                  <a:schemeClr val="tx1"/>
                </a:solidFill>
              </a:rPr>
              <a:t>: IEEE</a:t>
            </a:r>
            <a:r>
              <a:rPr lang="en-US" dirty="0">
                <a:solidFill>
                  <a:schemeClr val="tx1"/>
                </a:solidFill>
              </a:rPr>
              <a:t>, MORS, AND </a:t>
            </a:r>
            <a:r>
              <a:rPr lang="en-US" dirty="0" err="1" smtClean="0">
                <a:solidFill>
                  <a:schemeClr val="tx1"/>
                </a:solidFill>
              </a:rPr>
              <a:t>SCS</a:t>
            </a:r>
            <a:r>
              <a:rPr lang="en-US"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20486901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85800" y="20638"/>
            <a:ext cx="7315200" cy="6813711"/>
          </a:xfrm>
          <a:prstGeom prst="rect">
            <a:avLst/>
          </a:prstGeom>
        </p:spPr>
      </p:pic>
    </p:spTree>
    <p:extLst>
      <p:ext uri="{BB962C8B-B14F-4D97-AF65-F5344CB8AC3E}">
        <p14:creationId xmlns:p14="http://schemas.microsoft.com/office/powerpoint/2010/main" val="15009374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9416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p:txBody>
          <a:bodyPr>
            <a:normAutofit fontScale="92500" lnSpcReduction="20000"/>
          </a:bodyPr>
          <a:lstStyle/>
          <a:p>
            <a:pPr algn="just"/>
            <a:r>
              <a:rPr lang="en-US" sz="2600" b="1" dirty="0" err="1" smtClean="0">
                <a:solidFill>
                  <a:schemeClr val="tx1"/>
                </a:solidFill>
              </a:rPr>
              <a:t>Phân</a:t>
            </a:r>
            <a:r>
              <a:rPr lang="en-US" sz="2600" b="1" dirty="0" smtClean="0">
                <a:solidFill>
                  <a:schemeClr val="tx1"/>
                </a:solidFill>
              </a:rPr>
              <a:t> </a:t>
            </a:r>
            <a:r>
              <a:rPr lang="en-US" sz="2600" b="1" dirty="0" err="1" smtClean="0">
                <a:solidFill>
                  <a:schemeClr val="tx1"/>
                </a:solidFill>
              </a:rPr>
              <a:t>biệt</a:t>
            </a:r>
            <a:r>
              <a:rPr lang="en-US" sz="2600" b="1" dirty="0" smtClean="0">
                <a:solidFill>
                  <a:schemeClr val="tx1"/>
                </a:solidFill>
              </a:rPr>
              <a:t> </a:t>
            </a:r>
            <a:r>
              <a:rPr lang="en-US" sz="2600" b="1" dirty="0" err="1">
                <a:solidFill>
                  <a:schemeClr val="tx1"/>
                </a:solidFill>
              </a:rPr>
              <a:t>Hoạt</a:t>
            </a:r>
            <a:r>
              <a:rPr lang="en-US" sz="2600" b="1" dirty="0">
                <a:solidFill>
                  <a:schemeClr val="tx1"/>
                </a:solidFill>
              </a:rPr>
              <a:t> </a:t>
            </a:r>
            <a:r>
              <a:rPr lang="en-US" sz="2600" b="1" dirty="0" err="1">
                <a:solidFill>
                  <a:schemeClr val="tx1"/>
                </a:solidFill>
              </a:rPr>
              <a:t>động</a:t>
            </a:r>
            <a:r>
              <a:rPr lang="en-US" sz="2600" b="1" dirty="0">
                <a:solidFill>
                  <a:schemeClr val="tx1"/>
                </a:solidFill>
              </a:rPr>
              <a:t> </a:t>
            </a:r>
            <a:r>
              <a:rPr lang="en-US" sz="2600" b="1" dirty="0" err="1">
                <a:solidFill>
                  <a:schemeClr val="tx1"/>
                </a:solidFill>
              </a:rPr>
              <a:t>Nghiên</a:t>
            </a:r>
            <a:r>
              <a:rPr lang="en-US" sz="2600" b="1" dirty="0">
                <a:solidFill>
                  <a:schemeClr val="tx1"/>
                </a:solidFill>
              </a:rPr>
              <a:t> </a:t>
            </a:r>
            <a:r>
              <a:rPr lang="en-US" sz="2600" b="1" dirty="0" err="1">
                <a:solidFill>
                  <a:schemeClr val="tx1"/>
                </a:solidFill>
              </a:rPr>
              <a:t>cứu</a:t>
            </a:r>
            <a:r>
              <a:rPr lang="en-US" sz="2600" b="1" dirty="0">
                <a:solidFill>
                  <a:schemeClr val="tx1"/>
                </a:solidFill>
              </a:rPr>
              <a:t> </a:t>
            </a:r>
            <a:r>
              <a:rPr lang="en-US" sz="2600" b="1" dirty="0" err="1">
                <a:solidFill>
                  <a:schemeClr val="tx1"/>
                </a:solidFill>
              </a:rPr>
              <a:t>và</a:t>
            </a:r>
            <a:r>
              <a:rPr lang="en-US" sz="2600" b="1" dirty="0">
                <a:solidFill>
                  <a:schemeClr val="tx1"/>
                </a:solidFill>
              </a:rPr>
              <a:t> </a:t>
            </a:r>
            <a:r>
              <a:rPr lang="en-US" sz="2600" b="1" dirty="0" err="1">
                <a:solidFill>
                  <a:schemeClr val="tx1"/>
                </a:solidFill>
              </a:rPr>
              <a:t>Mô</a:t>
            </a:r>
            <a:r>
              <a:rPr lang="en-US" sz="2600" b="1" dirty="0">
                <a:solidFill>
                  <a:schemeClr val="tx1"/>
                </a:solidFill>
              </a:rPr>
              <a:t> </a:t>
            </a:r>
            <a:r>
              <a:rPr lang="en-US" sz="2600" b="1" dirty="0" err="1">
                <a:solidFill>
                  <a:schemeClr val="tx1"/>
                </a:solidFill>
              </a:rPr>
              <a:t>hình</a:t>
            </a:r>
            <a:r>
              <a:rPr lang="en-US" sz="2600" b="1" dirty="0">
                <a:solidFill>
                  <a:schemeClr val="tx1"/>
                </a:solidFill>
              </a:rPr>
              <a:t> </a:t>
            </a:r>
            <a:r>
              <a:rPr lang="en-US" sz="2600" b="1" dirty="0" err="1">
                <a:solidFill>
                  <a:schemeClr val="tx1"/>
                </a:solidFill>
              </a:rPr>
              <a:t>hóa</a:t>
            </a:r>
            <a:r>
              <a:rPr lang="en-US" sz="2600" b="1" dirty="0">
                <a:solidFill>
                  <a:schemeClr val="tx1"/>
                </a:solidFill>
              </a:rPr>
              <a:t> </a:t>
            </a:r>
            <a:r>
              <a:rPr lang="en-US" sz="2600" b="1" dirty="0" err="1">
                <a:solidFill>
                  <a:schemeClr val="tx1"/>
                </a:solidFill>
              </a:rPr>
              <a:t>và</a:t>
            </a:r>
            <a:r>
              <a:rPr lang="en-US" sz="2600" b="1" dirty="0">
                <a:solidFill>
                  <a:schemeClr val="tx1"/>
                </a:solidFill>
              </a:rPr>
              <a:t> </a:t>
            </a:r>
            <a:r>
              <a:rPr lang="en-US" sz="2600" b="1" dirty="0" err="1">
                <a:solidFill>
                  <a:schemeClr val="tx1"/>
                </a:solidFill>
              </a:rPr>
              <a:t>mô</a:t>
            </a:r>
            <a:r>
              <a:rPr lang="en-US" sz="2600" b="1" dirty="0">
                <a:solidFill>
                  <a:schemeClr val="tx1"/>
                </a:solidFill>
              </a:rPr>
              <a:t> </a:t>
            </a:r>
            <a:r>
              <a:rPr lang="en-US" sz="2600" b="1" dirty="0" err="1">
                <a:solidFill>
                  <a:schemeClr val="tx1"/>
                </a:solidFill>
              </a:rPr>
              <a:t>phỏng</a:t>
            </a:r>
            <a:endParaRPr lang="en-US" sz="2600" b="1" dirty="0" smtClean="0">
              <a:solidFill>
                <a:schemeClr val="tx1"/>
              </a:solidFill>
            </a:endParaRPr>
          </a:p>
          <a:p>
            <a:pPr marL="342900" indent="-342900" algn="just">
              <a:buFontTx/>
              <a:buChar char="-"/>
            </a:pPr>
            <a:r>
              <a:rPr lang="en-US" dirty="0" smtClean="0">
                <a:solidFill>
                  <a:schemeClr val="tx1"/>
                </a:solidFill>
              </a:rPr>
              <a:t>H</a:t>
            </a:r>
            <a:r>
              <a:rPr lang="vi-VN" dirty="0" smtClean="0">
                <a:solidFill>
                  <a:schemeClr val="tx1"/>
                </a:solidFill>
              </a:rPr>
              <a:t>oạt động Nghiên cứu (Operations research) được hiểu rộng rãi là việc sử dụng các kỹ thuật định lượng trong lĩnh vực ra quyết định trong quản lý</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vi-VN" dirty="0" smtClean="0">
                <a:solidFill>
                  <a:schemeClr val="tx1"/>
                </a:solidFill>
              </a:rPr>
              <a:t>chính phủ, </a:t>
            </a:r>
            <a:r>
              <a:rPr lang="en-US" dirty="0" err="1" smtClean="0">
                <a:solidFill>
                  <a:schemeClr val="tx1"/>
                </a:solidFill>
              </a:rPr>
              <a:t>bộ</a:t>
            </a:r>
            <a:r>
              <a:rPr lang="en-US" dirty="0" smtClean="0">
                <a:solidFill>
                  <a:schemeClr val="tx1"/>
                </a:solidFill>
              </a:rPr>
              <a:t>, </a:t>
            </a:r>
            <a:r>
              <a:rPr lang="vi-VN" dirty="0" smtClean="0">
                <a:solidFill>
                  <a:schemeClr val="tx1"/>
                </a:solidFill>
              </a:rPr>
              <a:t>ngành, và quân đội. Nó phần lớn chồng chéo với phân tích hệ thống, tức là đã áp dụng phương pháp luận giúp người ra quyết định đưa ra quyết định tốt hơn nhanh hơn. </a:t>
            </a:r>
            <a:endParaRPr lang="en-US" dirty="0" smtClean="0">
              <a:solidFill>
                <a:schemeClr val="tx1"/>
              </a:solidFill>
            </a:endParaRPr>
          </a:p>
          <a:p>
            <a:pPr marL="342900" indent="-342900" algn="just">
              <a:buFontTx/>
              <a:buChar char="-"/>
            </a:pPr>
            <a:r>
              <a:rPr lang="vi-VN" dirty="0" smtClean="0">
                <a:solidFill>
                  <a:schemeClr val="tx1"/>
                </a:solidFill>
              </a:rPr>
              <a:t>Mô </a:t>
            </a:r>
            <a:r>
              <a:rPr lang="vi-VN" dirty="0">
                <a:solidFill>
                  <a:schemeClr val="tx1"/>
                </a:solidFill>
              </a:rPr>
              <a:t>hình hóa và mô phỏng như một </a:t>
            </a:r>
            <a:r>
              <a:rPr lang="en-US" dirty="0" err="1" smtClean="0">
                <a:solidFill>
                  <a:schemeClr val="tx1"/>
                </a:solidFill>
              </a:rPr>
              <a:t>môn</a:t>
            </a:r>
            <a:r>
              <a:rPr lang="en-US" dirty="0" smtClean="0">
                <a:solidFill>
                  <a:schemeClr val="tx1"/>
                </a:solidFill>
              </a:rPr>
              <a:t> </a:t>
            </a:r>
            <a:r>
              <a:rPr lang="en-US" dirty="0" err="1" smtClean="0">
                <a:solidFill>
                  <a:schemeClr val="tx1"/>
                </a:solidFill>
              </a:rPr>
              <a:t>học</a:t>
            </a:r>
            <a:r>
              <a:rPr lang="en-US" dirty="0" smtClean="0">
                <a:solidFill>
                  <a:schemeClr val="tx1"/>
                </a:solidFill>
              </a:rPr>
              <a:t> </a:t>
            </a:r>
            <a:r>
              <a:rPr lang="en-US" dirty="0" err="1" smtClean="0">
                <a:solidFill>
                  <a:schemeClr val="tx1"/>
                </a:solidFill>
              </a:rPr>
              <a:t>chỉ</a:t>
            </a:r>
            <a:r>
              <a:rPr lang="vi-VN" dirty="0" smtClean="0">
                <a:solidFill>
                  <a:schemeClr val="tx1"/>
                </a:solidFill>
              </a:rPr>
              <a:t> </a:t>
            </a:r>
            <a:r>
              <a:rPr lang="vi-VN" dirty="0">
                <a:solidFill>
                  <a:schemeClr val="tx1"/>
                </a:solidFill>
              </a:rPr>
              <a:t>việc sử dụng tất cả các loại mô hình </a:t>
            </a:r>
            <a:r>
              <a:rPr lang="vi-VN" dirty="0" smtClean="0">
                <a:solidFill>
                  <a:schemeClr val="tx1"/>
                </a:solidFill>
              </a:rPr>
              <a:t>để </a:t>
            </a:r>
            <a:r>
              <a:rPr lang="vi-VN" dirty="0">
                <a:solidFill>
                  <a:schemeClr val="tx1"/>
                </a:solidFill>
              </a:rPr>
              <a:t>tạo cơ sở cho việc quản lý </a:t>
            </a:r>
            <a:r>
              <a:rPr lang="en-US" dirty="0" err="1" smtClean="0">
                <a:solidFill>
                  <a:schemeClr val="tx1"/>
                </a:solidFill>
              </a:rPr>
              <a:t>và</a:t>
            </a:r>
            <a:r>
              <a:rPr lang="en-US" dirty="0" smtClean="0">
                <a:solidFill>
                  <a:schemeClr val="tx1"/>
                </a:solidFill>
              </a:rPr>
              <a:t> </a:t>
            </a:r>
            <a:r>
              <a:rPr lang="en-US" dirty="0" err="1" smtClean="0">
                <a:solidFill>
                  <a:schemeClr val="tx1"/>
                </a:solidFill>
              </a:rPr>
              <a:t>ra</a:t>
            </a:r>
            <a:r>
              <a:rPr lang="vi-VN" dirty="0" smtClean="0">
                <a:solidFill>
                  <a:schemeClr val="tx1"/>
                </a:solidFill>
              </a:rPr>
              <a:t> quyết </a:t>
            </a:r>
            <a:r>
              <a:rPr lang="vi-VN" dirty="0">
                <a:solidFill>
                  <a:schemeClr val="tx1"/>
                </a:solidFill>
              </a:rPr>
              <a:t>định. Chúng được áp dụng để thu thập, hiển thị và đánh giá liên quan đến hoạt động dữ liệu trong các ngữ cảnh nhanh bằng cách thực thi các mô hình sử dụng dữ liệu hoạt động khai thác tiềm năng đầy đủ của mô hình hóa và mô phỏng và tạo ra cái nhìn sâu sắc về số hành vi của các hệ thống phức tạp.</a:t>
            </a:r>
            <a:endParaRPr lang="en-US" dirty="0">
              <a:solidFill>
                <a:schemeClr val="tx1"/>
              </a:solidFill>
            </a:endParaRPr>
          </a:p>
        </p:txBody>
      </p:sp>
    </p:spTree>
    <p:extLst>
      <p:ext uri="{BB962C8B-B14F-4D97-AF65-F5344CB8AC3E}">
        <p14:creationId xmlns:p14="http://schemas.microsoft.com/office/powerpoint/2010/main" val="13243691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8654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p:txBody>
          <a:bodyPr>
            <a:normAutofit fontScale="85000" lnSpcReduction="20000"/>
          </a:bodyPr>
          <a:lstStyle/>
          <a:p>
            <a:pPr algn="just"/>
            <a:r>
              <a:rPr lang="en-US" b="1" dirty="0" err="1" smtClean="0">
                <a:solidFill>
                  <a:schemeClr val="tx1"/>
                </a:solidFill>
              </a:rPr>
              <a:t>Phân</a:t>
            </a:r>
            <a:r>
              <a:rPr lang="en-US" b="1" dirty="0" smtClean="0">
                <a:solidFill>
                  <a:schemeClr val="tx1"/>
                </a:solidFill>
              </a:rPr>
              <a:t> </a:t>
            </a:r>
            <a:r>
              <a:rPr lang="en-US" b="1" dirty="0" err="1" smtClean="0">
                <a:solidFill>
                  <a:schemeClr val="tx1"/>
                </a:solidFill>
              </a:rPr>
              <a:t>biệt</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r>
              <a:rPr lang="en-US" b="1" dirty="0" smtClean="0">
                <a:solidFill>
                  <a:schemeClr val="tx1"/>
                </a:solidFill>
              </a:rPr>
              <a:t> (models) </a:t>
            </a:r>
            <a:r>
              <a:rPr lang="en-US" b="1" dirty="0" err="1" smtClean="0">
                <a:solidFill>
                  <a:schemeClr val="tx1"/>
                </a:solidFill>
              </a:rPr>
              <a:t>và</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phỏng</a:t>
            </a:r>
            <a:r>
              <a:rPr lang="en-US" b="1" dirty="0" smtClean="0">
                <a:solidFill>
                  <a:schemeClr val="tx1"/>
                </a:solidFill>
              </a:rPr>
              <a:t>(simulation) </a:t>
            </a:r>
          </a:p>
          <a:p>
            <a:pPr marL="342900" indent="-342900" algn="just">
              <a:buFontTx/>
              <a:buChar char="-"/>
            </a:pPr>
            <a:r>
              <a:rPr lang="en-US" b="1" dirty="0" smtClean="0">
                <a:solidFill>
                  <a:schemeClr val="tx1"/>
                </a:solidFill>
              </a:rPr>
              <a:t>M</a:t>
            </a:r>
            <a:r>
              <a:rPr lang="vi-VN" b="1" dirty="0" smtClean="0">
                <a:solidFill>
                  <a:schemeClr val="tx1"/>
                </a:solidFill>
              </a:rPr>
              <a:t>ô </a:t>
            </a:r>
            <a:r>
              <a:rPr lang="vi-VN" b="1" dirty="0">
                <a:solidFill>
                  <a:schemeClr val="tx1"/>
                </a:solidFill>
              </a:rPr>
              <a:t>hình </a:t>
            </a:r>
            <a:r>
              <a:rPr lang="vi-VN" dirty="0" smtClean="0">
                <a:solidFill>
                  <a:schemeClr val="tx1"/>
                </a:solidFill>
              </a:rPr>
              <a:t>được </a:t>
            </a:r>
            <a:r>
              <a:rPr lang="vi-VN" dirty="0">
                <a:solidFill>
                  <a:schemeClr val="tx1"/>
                </a:solidFill>
              </a:rPr>
              <a:t>định nghĩa là </a:t>
            </a:r>
            <a:r>
              <a:rPr lang="en-US" dirty="0" err="1" smtClean="0">
                <a:solidFill>
                  <a:schemeClr val="tx1"/>
                </a:solidFill>
              </a:rPr>
              <a:t>đặc</a:t>
            </a:r>
            <a:r>
              <a:rPr lang="en-US" dirty="0" smtClean="0">
                <a:solidFill>
                  <a:schemeClr val="tx1"/>
                </a:solidFill>
              </a:rPr>
              <a:t> </a:t>
            </a:r>
            <a:r>
              <a:rPr lang="en-US" dirty="0" err="1" smtClean="0">
                <a:solidFill>
                  <a:schemeClr val="tx1"/>
                </a:solidFill>
              </a:rPr>
              <a:t>trưng</a:t>
            </a:r>
            <a:r>
              <a:rPr lang="vi-VN" dirty="0" smtClean="0">
                <a:solidFill>
                  <a:schemeClr val="tx1"/>
                </a:solidFill>
              </a:rPr>
              <a:t> </a:t>
            </a:r>
            <a:r>
              <a:rPr lang="vi-VN" dirty="0">
                <a:solidFill>
                  <a:schemeClr val="tx1"/>
                </a:solidFill>
              </a:rPr>
              <a:t>của một số hoặc tất cả các thuộc tính của thiết bị, hệ </a:t>
            </a:r>
            <a:r>
              <a:rPr lang="vi-VN" dirty="0" smtClean="0">
                <a:solidFill>
                  <a:schemeClr val="tx1"/>
                </a:solidFill>
              </a:rPr>
              <a:t>thống</a:t>
            </a:r>
            <a:r>
              <a:rPr lang="en-US" dirty="0" smtClean="0">
                <a:solidFill>
                  <a:schemeClr val="tx1"/>
                </a:solidFill>
              </a:rPr>
              <a:t> </a:t>
            </a:r>
            <a:r>
              <a:rPr lang="vi-VN" dirty="0" smtClean="0">
                <a:solidFill>
                  <a:schemeClr val="tx1"/>
                </a:solidFill>
              </a:rPr>
              <a:t>hoặc </a:t>
            </a:r>
            <a:r>
              <a:rPr lang="vi-VN" dirty="0">
                <a:solidFill>
                  <a:schemeClr val="tx1"/>
                </a:solidFill>
              </a:rPr>
              <a:t>đối tượng. Có ba lớp cơ bản của mô hình: vật lý, toán học </a:t>
            </a:r>
            <a:r>
              <a:rPr lang="vi-VN" dirty="0" smtClean="0">
                <a:solidFill>
                  <a:schemeClr val="tx1"/>
                </a:solidFill>
              </a:rPr>
              <a:t>và</a:t>
            </a:r>
            <a:r>
              <a:rPr lang="en-US" dirty="0" smtClean="0">
                <a:solidFill>
                  <a:schemeClr val="tx1"/>
                </a:solidFill>
              </a:rPr>
              <a:t> </a:t>
            </a:r>
            <a:r>
              <a:rPr lang="en-US" dirty="0" err="1" smtClean="0">
                <a:solidFill>
                  <a:schemeClr val="tx1"/>
                </a:solidFill>
              </a:rPr>
              <a:t>thủ</a:t>
            </a:r>
            <a:r>
              <a:rPr lang="en-US" dirty="0" smtClean="0">
                <a:solidFill>
                  <a:schemeClr val="tx1"/>
                </a:solidFill>
              </a:rPr>
              <a:t> </a:t>
            </a:r>
            <a:r>
              <a:rPr lang="en-US" dirty="0" err="1" smtClean="0">
                <a:solidFill>
                  <a:schemeClr val="tx1"/>
                </a:solidFill>
              </a:rPr>
              <a:t>tục</a:t>
            </a:r>
            <a:r>
              <a:rPr lang="vi-VN" dirty="0" smtClean="0">
                <a:solidFill>
                  <a:schemeClr val="tx1"/>
                </a:solidFill>
              </a:rPr>
              <a:t>.</a:t>
            </a:r>
            <a:r>
              <a:rPr lang="en-US" dirty="0" smtClean="0">
                <a:solidFill>
                  <a:schemeClr val="tx1"/>
                </a:solidFill>
              </a:rPr>
              <a:t> </a:t>
            </a:r>
            <a:r>
              <a:rPr lang="en-US" dirty="0" err="1" smtClean="0">
                <a:solidFill>
                  <a:schemeClr val="tx1"/>
                </a:solidFill>
              </a:rPr>
              <a:t>Mô</a:t>
            </a:r>
            <a:r>
              <a:rPr lang="en-US" dirty="0" smtClean="0">
                <a:solidFill>
                  <a:schemeClr val="tx1"/>
                </a:solidFill>
              </a:rPr>
              <a:t> </a:t>
            </a:r>
            <a:r>
              <a:rPr lang="en-US" dirty="0" err="1" smtClean="0">
                <a:solidFill>
                  <a:schemeClr val="tx1"/>
                </a:solidFill>
              </a:rPr>
              <a:t>hình</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thể</a:t>
            </a:r>
            <a:r>
              <a:rPr lang="en-US" dirty="0" smtClean="0">
                <a:solidFill>
                  <a:schemeClr val="tx1"/>
                </a:solidFill>
              </a:rPr>
              <a:t> </a:t>
            </a:r>
            <a:r>
              <a:rPr lang="en-US" dirty="0" err="1" smtClean="0">
                <a:solidFill>
                  <a:schemeClr val="tx1"/>
                </a:solidFill>
              </a:rPr>
              <a:t>được</a:t>
            </a:r>
            <a:r>
              <a:rPr lang="en-US" dirty="0" smtClean="0">
                <a:solidFill>
                  <a:schemeClr val="tx1"/>
                </a:solidFill>
              </a:rPr>
              <a:t> </a:t>
            </a:r>
            <a:r>
              <a:rPr lang="en-US" dirty="0" err="1" smtClean="0">
                <a:solidFill>
                  <a:schemeClr val="tx1"/>
                </a:solidFill>
              </a:rPr>
              <a:t>coi</a:t>
            </a:r>
            <a:r>
              <a:rPr lang="en-US" dirty="0" smtClean="0">
                <a:solidFill>
                  <a:schemeClr val="tx1"/>
                </a:solidFill>
              </a:rPr>
              <a:t> </a:t>
            </a:r>
            <a:r>
              <a:rPr lang="en-US" dirty="0" err="1" smtClean="0">
                <a:solidFill>
                  <a:schemeClr val="tx1"/>
                </a:solidFill>
              </a:rPr>
              <a:t>là</a:t>
            </a:r>
            <a:r>
              <a:rPr lang="en-US" dirty="0" smtClean="0">
                <a:solidFill>
                  <a:schemeClr val="tx1"/>
                </a:solidFill>
              </a:rPr>
              <a:t> </a:t>
            </a:r>
            <a:r>
              <a:rPr lang="en-US" dirty="0" err="1" smtClean="0">
                <a:solidFill>
                  <a:schemeClr val="tx1"/>
                </a:solidFill>
              </a:rPr>
              <a:t>sự</a:t>
            </a:r>
            <a:r>
              <a:rPr lang="en-US" dirty="0" smtClean="0">
                <a:solidFill>
                  <a:schemeClr val="tx1"/>
                </a:solidFill>
              </a:rPr>
              <a:t> </a:t>
            </a:r>
            <a:r>
              <a:rPr lang="en-US" dirty="0" err="1" smtClean="0">
                <a:solidFill>
                  <a:schemeClr val="tx1"/>
                </a:solidFill>
              </a:rPr>
              <a:t>thay</a:t>
            </a:r>
            <a:r>
              <a:rPr lang="en-US" dirty="0" smtClean="0">
                <a:solidFill>
                  <a:schemeClr val="tx1"/>
                </a:solidFill>
              </a:rPr>
              <a:t> </a:t>
            </a:r>
            <a:r>
              <a:rPr lang="en-US" dirty="0" err="1" smtClean="0">
                <a:solidFill>
                  <a:schemeClr val="tx1"/>
                </a:solidFill>
              </a:rPr>
              <a:t>thế</a:t>
            </a:r>
            <a:r>
              <a:rPr lang="en-US" dirty="0" smtClean="0">
                <a:solidFill>
                  <a:schemeClr val="tx1"/>
                </a:solidFill>
              </a:rPr>
              <a:t> </a:t>
            </a:r>
            <a:r>
              <a:rPr lang="en-US" dirty="0" err="1" smtClean="0">
                <a:solidFill>
                  <a:schemeClr val="tx1"/>
                </a:solidFill>
              </a:rPr>
              <a:t>cho</a:t>
            </a:r>
            <a:r>
              <a:rPr lang="en-US" dirty="0" smtClean="0">
                <a:solidFill>
                  <a:schemeClr val="tx1"/>
                </a:solidFill>
              </a:rPr>
              <a:t> </a:t>
            </a:r>
            <a:r>
              <a:rPr lang="en-US" dirty="0" err="1" smtClean="0">
                <a:solidFill>
                  <a:schemeClr val="tx1"/>
                </a:solidFill>
              </a:rPr>
              <a:t>đối</a:t>
            </a:r>
            <a:r>
              <a:rPr lang="en-US" dirty="0" smtClean="0">
                <a:solidFill>
                  <a:schemeClr val="tx1"/>
                </a:solidFill>
              </a:rPr>
              <a:t> </a:t>
            </a:r>
            <a:r>
              <a:rPr lang="en-US" dirty="0" err="1" smtClean="0">
                <a:solidFill>
                  <a:schemeClr val="tx1"/>
                </a:solidFill>
              </a:rPr>
              <a:t>tượng</a:t>
            </a:r>
            <a:r>
              <a:rPr lang="en-US" dirty="0" smtClean="0">
                <a:solidFill>
                  <a:schemeClr val="tx1"/>
                </a:solidFill>
              </a:rPr>
              <a:t> </a:t>
            </a:r>
            <a:r>
              <a:rPr lang="en-US" dirty="0" err="1" smtClean="0">
                <a:solidFill>
                  <a:schemeClr val="tx1"/>
                </a:solidFill>
              </a:rPr>
              <a:t>gốc</a:t>
            </a:r>
            <a:r>
              <a:rPr lang="en-US" dirty="0">
                <a:solidFill>
                  <a:schemeClr val="tx1"/>
                </a:solidFill>
              </a:rPr>
              <a:t> </a:t>
            </a:r>
            <a:r>
              <a:rPr lang="en-US" dirty="0" err="1" smtClean="0">
                <a:solidFill>
                  <a:schemeClr val="tx1"/>
                </a:solidFill>
              </a:rPr>
              <a:t>dùng</a:t>
            </a:r>
            <a:r>
              <a:rPr lang="en-US" dirty="0" smtClean="0">
                <a:solidFill>
                  <a:schemeClr val="tx1"/>
                </a:solidFill>
              </a:rPr>
              <a:t> </a:t>
            </a:r>
            <a:r>
              <a:rPr lang="en-US" dirty="0" err="1" smtClean="0">
                <a:solidFill>
                  <a:schemeClr val="tx1"/>
                </a:solidFill>
              </a:rPr>
              <a:t>để</a:t>
            </a:r>
            <a:r>
              <a:rPr lang="en-US" dirty="0" smtClean="0">
                <a:solidFill>
                  <a:schemeClr val="tx1"/>
                </a:solidFill>
              </a:rPr>
              <a:t> </a:t>
            </a:r>
            <a:r>
              <a:rPr lang="en-US" dirty="0" err="1" smtClean="0">
                <a:solidFill>
                  <a:schemeClr val="tx1"/>
                </a:solidFill>
              </a:rPr>
              <a:t>nghiên</a:t>
            </a:r>
            <a:r>
              <a:rPr lang="en-US" dirty="0" smtClean="0">
                <a:solidFill>
                  <a:schemeClr val="tx1"/>
                </a:solidFill>
              </a:rPr>
              <a:t> </a:t>
            </a:r>
            <a:r>
              <a:rPr lang="en-US" dirty="0" err="1" smtClean="0">
                <a:solidFill>
                  <a:schemeClr val="tx1"/>
                </a:solidFill>
              </a:rPr>
              <a:t>cứu</a:t>
            </a:r>
            <a:endParaRPr lang="en-US" dirty="0" smtClean="0">
              <a:solidFill>
                <a:schemeClr val="tx1"/>
              </a:solidFill>
            </a:endParaRPr>
          </a:p>
          <a:p>
            <a:pPr marL="342900" indent="-342900" algn="just">
              <a:buFontTx/>
              <a:buChar char="-"/>
            </a:pPr>
            <a:r>
              <a:rPr lang="vi-VN" b="1" dirty="0">
                <a:solidFill>
                  <a:schemeClr val="tx1"/>
                </a:solidFill>
              </a:rPr>
              <a:t>Mô phỏng </a:t>
            </a:r>
            <a:r>
              <a:rPr lang="en-US" dirty="0" err="1" smtClean="0">
                <a:solidFill>
                  <a:schemeClr val="tx1"/>
                </a:solidFill>
              </a:rPr>
              <a:t>mô</a:t>
            </a:r>
            <a:r>
              <a:rPr lang="en-US" dirty="0" smtClean="0">
                <a:solidFill>
                  <a:schemeClr val="tx1"/>
                </a:solidFill>
              </a:rPr>
              <a:t> </a:t>
            </a:r>
            <a:r>
              <a:rPr lang="en-US" dirty="0" err="1" smtClean="0">
                <a:solidFill>
                  <a:schemeClr val="tx1"/>
                </a:solidFill>
              </a:rPr>
              <a:t>tả</a:t>
            </a:r>
            <a:r>
              <a:rPr lang="vi-VN" dirty="0" smtClean="0">
                <a:solidFill>
                  <a:schemeClr val="tx1"/>
                </a:solidFill>
              </a:rPr>
              <a:t> </a:t>
            </a:r>
            <a:r>
              <a:rPr lang="vi-VN" dirty="0">
                <a:solidFill>
                  <a:schemeClr val="tx1"/>
                </a:solidFill>
              </a:rPr>
              <a:t>các hoạt động và tương tác theo thời gian. </a:t>
            </a:r>
            <a:r>
              <a:rPr lang="en-US" dirty="0" smtClean="0">
                <a:solidFill>
                  <a:schemeClr val="tx1"/>
                </a:solidFill>
              </a:rPr>
              <a:t>M</a:t>
            </a:r>
            <a:r>
              <a:rPr lang="vi-VN" dirty="0" smtClean="0">
                <a:solidFill>
                  <a:schemeClr val="tx1"/>
                </a:solidFill>
              </a:rPr>
              <a:t>ô </a:t>
            </a:r>
            <a:r>
              <a:rPr lang="vi-VN" dirty="0">
                <a:solidFill>
                  <a:schemeClr val="tx1"/>
                </a:solidFill>
              </a:rPr>
              <a:t>phỏng có thể hoàn toàn tự động (tức là nó thực thi mà không có sự can thiệp của con người), hoặc nó </a:t>
            </a:r>
            <a:r>
              <a:rPr lang="vi-VN" dirty="0" smtClean="0">
                <a:solidFill>
                  <a:schemeClr val="tx1"/>
                </a:solidFill>
              </a:rPr>
              <a:t>có </a:t>
            </a:r>
            <a:r>
              <a:rPr lang="vi-VN" dirty="0">
                <a:solidFill>
                  <a:schemeClr val="tx1"/>
                </a:solidFill>
              </a:rPr>
              <a:t>tương tác hoặc gián đoạn (tức là người dùng có thể can thiệp trong </a:t>
            </a:r>
            <a:r>
              <a:rPr lang="en-US" dirty="0" err="1" smtClean="0">
                <a:solidFill>
                  <a:schemeClr val="tx1"/>
                </a:solidFill>
              </a:rPr>
              <a:t>vận</a:t>
            </a:r>
            <a:r>
              <a:rPr lang="vi-VN" dirty="0" smtClean="0">
                <a:solidFill>
                  <a:schemeClr val="tx1"/>
                </a:solidFill>
              </a:rPr>
              <a:t> </a:t>
            </a:r>
            <a:r>
              <a:rPr lang="vi-VN" dirty="0">
                <a:solidFill>
                  <a:schemeClr val="tx1"/>
                </a:solidFill>
              </a:rPr>
              <a:t>hành). Mô phỏng là </a:t>
            </a:r>
            <a:r>
              <a:rPr lang="en-US" dirty="0" err="1" smtClean="0">
                <a:solidFill>
                  <a:schemeClr val="tx1"/>
                </a:solidFill>
              </a:rPr>
              <a:t>biểu</a:t>
            </a:r>
            <a:r>
              <a:rPr lang="en-US" dirty="0" smtClean="0">
                <a:solidFill>
                  <a:schemeClr val="tx1"/>
                </a:solidFill>
              </a:rPr>
              <a:t> </a:t>
            </a:r>
            <a:r>
              <a:rPr lang="en-US" dirty="0" err="1" smtClean="0">
                <a:solidFill>
                  <a:schemeClr val="tx1"/>
                </a:solidFill>
              </a:rPr>
              <a:t>hiện</a:t>
            </a:r>
            <a:r>
              <a:rPr lang="vi-VN" dirty="0" smtClean="0">
                <a:solidFill>
                  <a:schemeClr val="tx1"/>
                </a:solidFill>
              </a:rPr>
              <a:t> </a:t>
            </a:r>
            <a:r>
              <a:rPr lang="vi-VN" dirty="0">
                <a:solidFill>
                  <a:schemeClr val="tx1"/>
                </a:solidFill>
              </a:rPr>
              <a:t>hoạt động của các </a:t>
            </a:r>
            <a:r>
              <a:rPr lang="en-US" dirty="0" err="1" smtClean="0">
                <a:solidFill>
                  <a:schemeClr val="tx1"/>
                </a:solidFill>
              </a:rPr>
              <a:t>đặc</a:t>
            </a:r>
            <a:r>
              <a:rPr lang="en-US" dirty="0" smtClean="0">
                <a:solidFill>
                  <a:schemeClr val="tx1"/>
                </a:solidFill>
              </a:rPr>
              <a:t> </a:t>
            </a:r>
            <a:r>
              <a:rPr lang="en-US" dirty="0" err="1" smtClean="0">
                <a:solidFill>
                  <a:schemeClr val="tx1"/>
                </a:solidFill>
              </a:rPr>
              <a:t>trưng</a:t>
            </a:r>
            <a:r>
              <a:rPr lang="vi-VN" dirty="0" smtClean="0">
                <a:solidFill>
                  <a:schemeClr val="tx1"/>
                </a:solidFill>
              </a:rPr>
              <a:t> </a:t>
            </a:r>
            <a:r>
              <a:rPr lang="vi-VN" dirty="0">
                <a:solidFill>
                  <a:schemeClr val="tx1"/>
                </a:solidFill>
              </a:rPr>
              <a:t>đã chọn của các sự kiện và quá trình trong thế giới thực hoặc giả định. Nó được tiến hành theo với các thủ tục và dữ liệu đã biết hoặc giả định, và với sự hỗ trợ của các phương pháp và thiết bị khác nhau, từ đơn giản nhất đến tinh vi nhất.</a:t>
            </a:r>
            <a:endParaRPr lang="en-US" dirty="0">
              <a:solidFill>
                <a:schemeClr val="tx1"/>
              </a:solidFill>
            </a:endParaRPr>
          </a:p>
          <a:p>
            <a:pPr marL="342900" indent="-342900" algn="just">
              <a:buFontTx/>
              <a:buChar char="-"/>
            </a:pPr>
            <a:r>
              <a:rPr lang="vi-VN" i="1" dirty="0" smtClean="0">
                <a:solidFill>
                  <a:srgbClr val="FF0000"/>
                </a:solidFill>
              </a:rPr>
              <a:t>Mô </a:t>
            </a:r>
            <a:r>
              <a:rPr lang="vi-VN" i="1" dirty="0">
                <a:solidFill>
                  <a:srgbClr val="FF0000"/>
                </a:solidFill>
              </a:rPr>
              <a:t>hình hóa nằm ở cấp độ trừu tượng, trong khi mô phỏng nằm ở cấp độ về mức độ thực hiện.</a:t>
            </a:r>
            <a:endParaRPr lang="en-US" i="1" dirty="0">
              <a:solidFill>
                <a:srgbClr val="FF0000"/>
              </a:solidFill>
            </a:endParaRPr>
          </a:p>
        </p:txBody>
      </p:sp>
    </p:spTree>
    <p:extLst>
      <p:ext uri="{BB962C8B-B14F-4D97-AF65-F5344CB8AC3E}">
        <p14:creationId xmlns:p14="http://schemas.microsoft.com/office/powerpoint/2010/main" val="2597941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28303"/>
            <a:ext cx="7620000" cy="6809946"/>
          </a:xfrm>
          <a:prstGeom prst="rect">
            <a:avLst/>
          </a:prstGeom>
        </p:spPr>
      </p:pic>
    </p:spTree>
    <p:extLst>
      <p:ext uri="{BB962C8B-B14F-4D97-AF65-F5344CB8AC3E}">
        <p14:creationId xmlns:p14="http://schemas.microsoft.com/office/powerpoint/2010/main" val="16356786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8654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p:txBody>
          <a:bodyPr>
            <a:normAutofit lnSpcReduction="10000"/>
          </a:bodyPr>
          <a:lstStyle/>
          <a:p>
            <a:pPr algn="just"/>
            <a:r>
              <a:rPr lang="en-US" b="1" dirty="0" err="1" smtClean="0">
                <a:solidFill>
                  <a:schemeClr val="tx1"/>
                </a:solidFill>
              </a:rPr>
              <a:t>Phân</a:t>
            </a:r>
            <a:r>
              <a:rPr lang="en-US" b="1" dirty="0" smtClean="0">
                <a:solidFill>
                  <a:schemeClr val="tx1"/>
                </a:solidFill>
              </a:rPr>
              <a:t> </a:t>
            </a:r>
            <a:r>
              <a:rPr lang="en-US" b="1" dirty="0" err="1" smtClean="0">
                <a:solidFill>
                  <a:schemeClr val="tx1"/>
                </a:solidFill>
              </a:rPr>
              <a:t>biệt</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phỏng</a:t>
            </a:r>
            <a:r>
              <a:rPr lang="en-US" b="1" dirty="0" smtClean="0">
                <a:solidFill>
                  <a:schemeClr val="tx1"/>
                </a:solidFill>
              </a:rPr>
              <a:t>, </a:t>
            </a:r>
            <a:r>
              <a:rPr lang="en-US" b="1" dirty="0" err="1" smtClean="0">
                <a:solidFill>
                  <a:schemeClr val="tx1"/>
                </a:solidFill>
              </a:rPr>
              <a:t>Trình</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phỏng</a:t>
            </a:r>
            <a:r>
              <a:rPr lang="en-US" b="1" dirty="0" smtClean="0">
                <a:solidFill>
                  <a:schemeClr val="tx1"/>
                </a:solidFill>
              </a:rPr>
              <a:t> </a:t>
            </a:r>
            <a:r>
              <a:rPr lang="en-US" b="1" dirty="0" err="1" smtClean="0">
                <a:solidFill>
                  <a:schemeClr val="tx1"/>
                </a:solidFill>
              </a:rPr>
              <a:t>và</a:t>
            </a:r>
            <a:r>
              <a:rPr lang="en-US" b="1" dirty="0" smtClean="0">
                <a:solidFill>
                  <a:schemeClr val="tx1"/>
                </a:solidFill>
              </a:rPr>
              <a:t> </a:t>
            </a:r>
            <a:r>
              <a:rPr lang="en-US" b="1" dirty="0" err="1" smtClean="0">
                <a:solidFill>
                  <a:schemeClr val="tx1"/>
                </a:solidFill>
              </a:rPr>
              <a:t>Trình</a:t>
            </a:r>
            <a:r>
              <a:rPr lang="en-US" b="1" dirty="0" smtClean="0">
                <a:solidFill>
                  <a:schemeClr val="tx1"/>
                </a:solidFill>
              </a:rPr>
              <a:t> </a:t>
            </a:r>
            <a:r>
              <a:rPr lang="en-US" b="1" dirty="0" err="1" smtClean="0">
                <a:solidFill>
                  <a:schemeClr val="tx1"/>
                </a:solidFill>
              </a:rPr>
              <a:t>kích</a:t>
            </a:r>
            <a:r>
              <a:rPr lang="en-US" b="1" dirty="0" smtClean="0">
                <a:solidFill>
                  <a:schemeClr val="tx1"/>
                </a:solidFill>
              </a:rPr>
              <a:t> </a:t>
            </a:r>
            <a:r>
              <a:rPr lang="en-US" b="1" dirty="0" err="1" smtClean="0">
                <a:solidFill>
                  <a:schemeClr val="tx1"/>
                </a:solidFill>
              </a:rPr>
              <a:t>thích</a:t>
            </a:r>
            <a:r>
              <a:rPr lang="en-US" b="1" dirty="0" smtClean="0">
                <a:solidFill>
                  <a:schemeClr val="tx1"/>
                </a:solidFill>
              </a:rPr>
              <a:t> (Simulations, Simulators, and Stimulators)</a:t>
            </a:r>
          </a:p>
          <a:p>
            <a:pPr marL="342900" indent="-342900" algn="just">
              <a:buFontTx/>
              <a:buChar char="-"/>
            </a:pPr>
            <a:r>
              <a:rPr lang="vi-VN" b="1" dirty="0">
                <a:solidFill>
                  <a:schemeClr val="tx1"/>
                </a:solidFill>
              </a:rPr>
              <a:t>Mô phỏng </a:t>
            </a:r>
            <a:r>
              <a:rPr lang="vi-VN" dirty="0">
                <a:solidFill>
                  <a:schemeClr val="tx1"/>
                </a:solidFill>
              </a:rPr>
              <a:t>là </a:t>
            </a:r>
            <a:r>
              <a:rPr lang="en-US" dirty="0" err="1">
                <a:solidFill>
                  <a:schemeClr val="tx1"/>
                </a:solidFill>
              </a:rPr>
              <a:t>sự</a:t>
            </a:r>
            <a:r>
              <a:rPr lang="en-US" dirty="0">
                <a:solidFill>
                  <a:schemeClr val="tx1"/>
                </a:solidFill>
              </a:rPr>
              <a:t> </a:t>
            </a:r>
            <a:r>
              <a:rPr lang="en-US" dirty="0" err="1">
                <a:solidFill>
                  <a:schemeClr val="tx1"/>
                </a:solidFill>
              </a:rPr>
              <a:t>diễn</a:t>
            </a:r>
            <a:r>
              <a:rPr lang="en-US" dirty="0">
                <a:solidFill>
                  <a:schemeClr val="tx1"/>
                </a:solidFill>
              </a:rPr>
              <a:t> </a:t>
            </a:r>
            <a:r>
              <a:rPr lang="en-US" dirty="0" err="1">
                <a:solidFill>
                  <a:schemeClr val="tx1"/>
                </a:solidFill>
              </a:rPr>
              <a:t>tả</a:t>
            </a:r>
            <a:r>
              <a:rPr lang="en-US" dirty="0">
                <a:solidFill>
                  <a:schemeClr val="tx1"/>
                </a:solidFill>
              </a:rPr>
              <a:t> </a:t>
            </a:r>
            <a:r>
              <a:rPr lang="vi-VN" dirty="0">
                <a:solidFill>
                  <a:schemeClr val="tx1"/>
                </a:solidFill>
              </a:rPr>
              <a:t>hoạt động</a:t>
            </a:r>
            <a:r>
              <a:rPr lang="en-US" dirty="0">
                <a:solidFill>
                  <a:schemeClr val="tx1"/>
                </a:solidFill>
              </a:rPr>
              <a:t> </a:t>
            </a:r>
            <a:r>
              <a:rPr lang="en-US" dirty="0" err="1">
                <a:solidFill>
                  <a:schemeClr val="tx1"/>
                </a:solidFill>
              </a:rPr>
              <a:t>tương</a:t>
            </a:r>
            <a:r>
              <a:rPr lang="en-US" dirty="0">
                <a:solidFill>
                  <a:schemeClr val="tx1"/>
                </a:solidFill>
              </a:rPr>
              <a:t> </a:t>
            </a:r>
            <a:r>
              <a:rPr lang="en-US" dirty="0" err="1">
                <a:solidFill>
                  <a:schemeClr val="tx1"/>
                </a:solidFill>
              </a:rPr>
              <a:t>ứng</a:t>
            </a:r>
            <a:r>
              <a:rPr lang="en-US" dirty="0">
                <a:solidFill>
                  <a:schemeClr val="tx1"/>
                </a:solidFill>
              </a:rPr>
              <a:t> </a:t>
            </a:r>
            <a:r>
              <a:rPr lang="en-US" dirty="0" err="1">
                <a:solidFill>
                  <a:schemeClr val="tx1"/>
                </a:solidFill>
              </a:rPr>
              <a:t>với</a:t>
            </a:r>
            <a:r>
              <a:rPr lang="vi-VN" dirty="0">
                <a:solidFill>
                  <a:schemeClr val="tx1"/>
                </a:solidFill>
              </a:rPr>
              <a:t> các </a:t>
            </a:r>
            <a:r>
              <a:rPr lang="en-US" dirty="0" err="1">
                <a:solidFill>
                  <a:schemeClr val="tx1"/>
                </a:solidFill>
              </a:rPr>
              <a:t>đặc</a:t>
            </a:r>
            <a:r>
              <a:rPr lang="en-US" dirty="0">
                <a:solidFill>
                  <a:schemeClr val="tx1"/>
                </a:solidFill>
              </a:rPr>
              <a:t> </a:t>
            </a:r>
            <a:r>
              <a:rPr lang="en-US" dirty="0" err="1">
                <a:solidFill>
                  <a:schemeClr val="tx1"/>
                </a:solidFill>
              </a:rPr>
              <a:t>trưng</a:t>
            </a:r>
            <a:r>
              <a:rPr lang="en-US" dirty="0">
                <a:solidFill>
                  <a:schemeClr val="tx1"/>
                </a:solidFill>
              </a:rPr>
              <a:t> </a:t>
            </a:r>
            <a:r>
              <a:rPr lang="vi-VN" dirty="0">
                <a:solidFill>
                  <a:schemeClr val="tx1"/>
                </a:solidFill>
              </a:rPr>
              <a:t>đã chọn của các sự kiện và quá trình trong thế giới thực hoặc giả định. Nó được tiến hành theo với các thủ tục và dữ liệu đã biết hoặc giả định, và với sự hỗ trợ của các phương pháp và thiết bị từ đơn giản đến phức tạp nhất</a:t>
            </a:r>
            <a:r>
              <a:rPr lang="vi-VN" dirty="0" smtClean="0">
                <a:solidFill>
                  <a:schemeClr val="tx1"/>
                </a:solidFill>
              </a:rPr>
              <a:t>.</a:t>
            </a:r>
            <a:endParaRPr lang="en-US" dirty="0" smtClean="0">
              <a:solidFill>
                <a:schemeClr val="tx1"/>
              </a:solidFill>
            </a:endParaRPr>
          </a:p>
          <a:p>
            <a:pPr marL="342900" indent="-342900" algn="just">
              <a:buFontTx/>
              <a:buChar char="-"/>
            </a:pPr>
            <a:r>
              <a:rPr lang="en-US" b="1" dirty="0">
                <a:solidFill>
                  <a:schemeClr val="tx1"/>
                </a:solidFill>
              </a:rPr>
              <a:t>T</a:t>
            </a:r>
            <a:r>
              <a:rPr lang="vi-VN" b="1" dirty="0">
                <a:solidFill>
                  <a:schemeClr val="tx1"/>
                </a:solidFill>
              </a:rPr>
              <a:t>rình mô phỏng </a:t>
            </a:r>
            <a:r>
              <a:rPr lang="en-US" dirty="0" err="1" smtClean="0">
                <a:solidFill>
                  <a:schemeClr val="tx1"/>
                </a:solidFill>
              </a:rPr>
              <a:t>có</a:t>
            </a:r>
            <a:r>
              <a:rPr lang="en-US" dirty="0" smtClean="0">
                <a:solidFill>
                  <a:schemeClr val="tx1"/>
                </a:solidFill>
              </a:rPr>
              <a:t> </a:t>
            </a:r>
            <a:r>
              <a:rPr lang="en-US" dirty="0" err="1" smtClean="0">
                <a:solidFill>
                  <a:schemeClr val="tx1"/>
                </a:solidFill>
              </a:rPr>
              <a:t>thể</a:t>
            </a:r>
            <a:r>
              <a:rPr lang="en-US" dirty="0" smtClean="0">
                <a:solidFill>
                  <a:schemeClr val="tx1"/>
                </a:solidFill>
              </a:rPr>
              <a:t> </a:t>
            </a:r>
            <a:r>
              <a:rPr lang="en-US" dirty="0" err="1" smtClean="0">
                <a:solidFill>
                  <a:schemeClr val="tx1"/>
                </a:solidFill>
              </a:rPr>
              <a:t>coi</a:t>
            </a:r>
            <a:r>
              <a:rPr lang="en-US" dirty="0" smtClean="0">
                <a:solidFill>
                  <a:schemeClr val="tx1"/>
                </a:solidFill>
              </a:rPr>
              <a:t> </a:t>
            </a:r>
            <a:r>
              <a:rPr lang="vi-VN" dirty="0" smtClean="0">
                <a:solidFill>
                  <a:schemeClr val="tx1"/>
                </a:solidFill>
              </a:rPr>
              <a:t>như </a:t>
            </a:r>
            <a:r>
              <a:rPr lang="vi-VN" dirty="0">
                <a:solidFill>
                  <a:schemeClr val="tx1"/>
                </a:solidFill>
              </a:rPr>
              <a:t>một thiết bị,</a:t>
            </a:r>
            <a:r>
              <a:rPr lang="en-US" dirty="0">
                <a:solidFill>
                  <a:schemeClr val="tx1"/>
                </a:solidFill>
              </a:rPr>
              <a:t> </a:t>
            </a:r>
            <a:r>
              <a:rPr lang="vi-VN" dirty="0">
                <a:solidFill>
                  <a:schemeClr val="tx1"/>
                </a:solidFill>
              </a:rPr>
              <a:t>chương trình máy tính hoặc hệ thống thực hiện mô </a:t>
            </a:r>
            <a:r>
              <a:rPr lang="vi-VN" dirty="0" smtClean="0">
                <a:solidFill>
                  <a:schemeClr val="tx1"/>
                </a:solidFill>
              </a:rPr>
              <a:t>phỏng</a:t>
            </a:r>
            <a:endParaRPr lang="en-US" dirty="0" smtClean="0">
              <a:solidFill>
                <a:schemeClr val="tx1"/>
              </a:solidFill>
            </a:endParaRPr>
          </a:p>
          <a:p>
            <a:pPr marL="342900" indent="-342900" algn="just">
              <a:buFontTx/>
              <a:buChar char="-"/>
            </a:pPr>
            <a:r>
              <a:rPr lang="vi-VN" b="1" dirty="0">
                <a:solidFill>
                  <a:schemeClr val="tx1"/>
                </a:solidFill>
              </a:rPr>
              <a:t>Bộ kích thích </a:t>
            </a:r>
            <a:r>
              <a:rPr lang="vi-VN" dirty="0">
                <a:solidFill>
                  <a:schemeClr val="tx1"/>
                </a:solidFill>
              </a:rPr>
              <a:t>là một hệ thống mô phỏng cung cấp các kích thích </a:t>
            </a:r>
            <a:r>
              <a:rPr lang="en-US" dirty="0" err="1">
                <a:solidFill>
                  <a:schemeClr val="tx1"/>
                </a:solidFill>
              </a:rPr>
              <a:t>tường</a:t>
            </a:r>
            <a:r>
              <a:rPr lang="en-US" dirty="0">
                <a:solidFill>
                  <a:schemeClr val="tx1"/>
                </a:solidFill>
              </a:rPr>
              <a:t> minh</a:t>
            </a:r>
            <a:r>
              <a:rPr lang="vi-VN" dirty="0">
                <a:solidFill>
                  <a:schemeClr val="tx1"/>
                </a:solidFill>
              </a:rPr>
              <a:t> cho một hệ thống đích trong cấu trúc xác định trước thông qua các giao diện xác định trước. </a:t>
            </a:r>
            <a:endParaRPr lang="en-US" dirty="0">
              <a:solidFill>
                <a:schemeClr val="tx1"/>
              </a:solidFill>
            </a:endParaRPr>
          </a:p>
          <a:p>
            <a:pPr marL="342900" indent="-342900" algn="just">
              <a:buFontTx/>
              <a:buChar char="-"/>
            </a:pPr>
            <a:endParaRPr lang="en-US" i="1" dirty="0">
              <a:solidFill>
                <a:srgbClr val="FF0000"/>
              </a:solidFill>
            </a:endParaRPr>
          </a:p>
          <a:p>
            <a:pPr marL="342900" indent="-342900" algn="just">
              <a:buFontTx/>
              <a:buChar char="-"/>
            </a:pPr>
            <a:endParaRPr lang="en-US" dirty="0">
              <a:solidFill>
                <a:schemeClr val="tx1"/>
              </a:solidFill>
            </a:endParaRPr>
          </a:p>
        </p:txBody>
      </p:sp>
    </p:spTree>
    <p:extLst>
      <p:ext uri="{BB962C8B-B14F-4D97-AF65-F5344CB8AC3E}">
        <p14:creationId xmlns:p14="http://schemas.microsoft.com/office/powerpoint/2010/main" val="2315032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80940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p:txBody>
          <a:bodyPr>
            <a:normAutofit/>
          </a:bodyPr>
          <a:lstStyle/>
          <a:p>
            <a:pPr algn="just"/>
            <a:r>
              <a:rPr lang="en-US" b="1" dirty="0" err="1" smtClean="0">
                <a:solidFill>
                  <a:schemeClr val="tx1"/>
                </a:solidFill>
              </a:rPr>
              <a:t>Mô</a:t>
            </a:r>
            <a:r>
              <a:rPr lang="en-US" b="1" dirty="0" smtClean="0">
                <a:solidFill>
                  <a:schemeClr val="tx1"/>
                </a:solidFill>
              </a:rPr>
              <a:t> </a:t>
            </a:r>
            <a:r>
              <a:rPr lang="en-US" b="1" dirty="0" err="1" smtClean="0">
                <a:solidFill>
                  <a:schemeClr val="tx1"/>
                </a:solidFill>
              </a:rPr>
              <a:t>phỏng</a:t>
            </a:r>
            <a:r>
              <a:rPr lang="en-US" b="1" dirty="0" smtClean="0">
                <a:solidFill>
                  <a:schemeClr val="tx1"/>
                </a:solidFill>
              </a:rPr>
              <a:t> </a:t>
            </a:r>
            <a:r>
              <a:rPr lang="en-US" b="1" dirty="0" err="1" smtClean="0">
                <a:solidFill>
                  <a:schemeClr val="tx1"/>
                </a:solidFill>
              </a:rPr>
              <a:t>trực</a:t>
            </a:r>
            <a:r>
              <a:rPr lang="en-US" b="1" dirty="0" smtClean="0">
                <a:solidFill>
                  <a:schemeClr val="tx1"/>
                </a:solidFill>
              </a:rPr>
              <a:t> </a:t>
            </a:r>
            <a:r>
              <a:rPr lang="en-US" b="1" dirty="0" err="1" smtClean="0">
                <a:solidFill>
                  <a:schemeClr val="tx1"/>
                </a:solidFill>
              </a:rPr>
              <a:t>tiếp</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phỏng</a:t>
            </a:r>
            <a:r>
              <a:rPr lang="en-US" b="1" dirty="0" smtClean="0">
                <a:solidFill>
                  <a:schemeClr val="tx1"/>
                </a:solidFill>
              </a:rPr>
              <a:t> </a:t>
            </a:r>
            <a:r>
              <a:rPr lang="en-US" b="1" dirty="0" err="1" smtClean="0">
                <a:solidFill>
                  <a:schemeClr val="tx1"/>
                </a:solidFill>
              </a:rPr>
              <a:t>ảo</a:t>
            </a:r>
            <a:r>
              <a:rPr lang="en-US" b="1" dirty="0" smtClean="0">
                <a:solidFill>
                  <a:schemeClr val="tx1"/>
                </a:solidFill>
              </a:rPr>
              <a:t> </a:t>
            </a:r>
            <a:r>
              <a:rPr lang="en-US" b="1" dirty="0" err="1" smtClean="0">
                <a:solidFill>
                  <a:schemeClr val="tx1"/>
                </a:solidFill>
              </a:rPr>
              <a:t>và</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phỏng</a:t>
            </a:r>
            <a:r>
              <a:rPr lang="en-US" b="1" dirty="0" smtClean="0">
                <a:solidFill>
                  <a:schemeClr val="tx1"/>
                </a:solidFill>
              </a:rPr>
              <a:t> </a:t>
            </a:r>
            <a:r>
              <a:rPr lang="en-US" b="1" dirty="0" err="1" smtClean="0">
                <a:solidFill>
                  <a:schemeClr val="tx1"/>
                </a:solidFill>
              </a:rPr>
              <a:t>xây</a:t>
            </a:r>
            <a:r>
              <a:rPr lang="en-US" b="1" dirty="0" smtClean="0">
                <a:solidFill>
                  <a:schemeClr val="tx1"/>
                </a:solidFill>
              </a:rPr>
              <a:t> </a:t>
            </a:r>
            <a:r>
              <a:rPr lang="en-US" b="1" dirty="0" err="1" smtClean="0">
                <a:solidFill>
                  <a:schemeClr val="tx1"/>
                </a:solidFill>
              </a:rPr>
              <a:t>dựng</a:t>
            </a:r>
            <a:endParaRPr lang="en-US" b="1" dirty="0" smtClean="0">
              <a:solidFill>
                <a:schemeClr val="tx1"/>
              </a:solidFill>
            </a:endParaRPr>
          </a:p>
          <a:p>
            <a:pPr algn="just"/>
            <a:r>
              <a:rPr lang="en-US" b="1" dirty="0" smtClean="0">
                <a:solidFill>
                  <a:schemeClr val="tx1"/>
                </a:solidFill>
              </a:rPr>
              <a:t>(Live</a:t>
            </a:r>
            <a:r>
              <a:rPr lang="en-US" b="1" dirty="0">
                <a:solidFill>
                  <a:schemeClr val="tx1"/>
                </a:solidFill>
              </a:rPr>
              <a:t>, Virtual, and Constructive </a:t>
            </a:r>
            <a:r>
              <a:rPr lang="en-US" b="1" dirty="0" smtClean="0">
                <a:solidFill>
                  <a:schemeClr val="tx1"/>
                </a:solidFill>
              </a:rPr>
              <a:t>Simulations)</a:t>
            </a:r>
          </a:p>
          <a:p>
            <a:pPr marL="342900" indent="-342900" algn="just">
              <a:buFontTx/>
              <a:buChar char="-"/>
            </a:pPr>
            <a:endParaRPr lang="en-US" i="1" dirty="0">
              <a:solidFill>
                <a:srgbClr val="FF0000"/>
              </a:solidFill>
            </a:endParaRPr>
          </a:p>
          <a:p>
            <a:pPr marL="342900" indent="-342900" algn="just">
              <a:buFontTx/>
              <a:buChar char="-"/>
            </a:pPr>
            <a:endParaRPr lang="en-US" dirty="0">
              <a:solidFill>
                <a:schemeClr val="tx1"/>
              </a:solidFill>
            </a:endParaRPr>
          </a:p>
        </p:txBody>
      </p:sp>
      <p:pic>
        <p:nvPicPr>
          <p:cNvPr id="4" name="Picture 3"/>
          <p:cNvPicPr>
            <a:picLocks noChangeAspect="1"/>
          </p:cNvPicPr>
          <p:nvPr/>
        </p:nvPicPr>
        <p:blipFill>
          <a:blip r:embed="rId3"/>
          <a:stretch>
            <a:fillRect/>
          </a:stretch>
        </p:blipFill>
        <p:spPr>
          <a:xfrm>
            <a:off x="668977" y="2528048"/>
            <a:ext cx="7933760" cy="1586752"/>
          </a:xfrm>
          <a:prstGeom prst="rect">
            <a:avLst/>
          </a:prstGeom>
        </p:spPr>
      </p:pic>
    </p:spTree>
    <p:extLst>
      <p:ext uri="{BB962C8B-B14F-4D97-AF65-F5344CB8AC3E}">
        <p14:creationId xmlns:p14="http://schemas.microsoft.com/office/powerpoint/2010/main" val="9770678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5867400" cy="533400"/>
          </a:xfrm>
        </p:spPr>
        <p:txBody>
          <a:bodyPr>
            <a:noAutofit/>
          </a:bodyPr>
          <a:lstStyle/>
          <a:p>
            <a:pPr algn="ctr">
              <a:spcBef>
                <a:spcPts val="1200"/>
              </a:spcBef>
              <a:spcAft>
                <a:spcPts val="1200"/>
              </a:spcAft>
              <a:buClr>
                <a:schemeClr val="tx1"/>
              </a:buClr>
            </a:pPr>
            <a:r>
              <a:rPr lang="en-US" sz="2400" b="1" dirty="0" smtClean="0">
                <a:solidFill>
                  <a:schemeClr val="tx1"/>
                </a:solidFill>
                <a:latin typeface="Times New Roman" panose="02020603050405020304" pitchFamily="18" charset="0"/>
                <a:cs typeface="Times New Roman" panose="02020603050405020304" pitchFamily="18" charset="0"/>
              </a:rPr>
              <a:t>Công </a:t>
            </a:r>
            <a:r>
              <a:rPr lang="en-US" sz="2400" b="1" dirty="0" err="1" smtClean="0">
                <a:solidFill>
                  <a:schemeClr val="tx1"/>
                </a:solidFill>
                <a:latin typeface="Times New Roman" panose="02020603050405020304" pitchFamily="18" charset="0"/>
                <a:cs typeface="Times New Roman" panose="02020603050405020304" pitchFamily="18" charset="0"/>
              </a:rPr>
              <a:t>nghệ</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phỏng</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52400" y="685800"/>
            <a:ext cx="7620000" cy="2173808"/>
          </a:xfrm>
          <a:ln>
            <a:noFill/>
          </a:ln>
        </p:spPr>
        <p:style>
          <a:lnRef idx="2">
            <a:schemeClr val="dk1"/>
          </a:lnRef>
          <a:fillRef idx="1">
            <a:schemeClr val="lt1"/>
          </a:fillRef>
          <a:effectRef idx="0">
            <a:schemeClr val="dk1"/>
          </a:effectRef>
          <a:fontRef idx="minor">
            <a:schemeClr val="dk1"/>
          </a:fontRef>
        </p:style>
        <p:txBody>
          <a:bodyPr>
            <a:normAutofit lnSpcReduction="10000"/>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1900" b="1" dirty="0" err="1" smtClean="0">
                <a:solidFill>
                  <a:schemeClr val="tx1"/>
                </a:solidFill>
                <a:latin typeface="Times New Roman" panose="02020603050405020304" pitchFamily="18" charset="0"/>
                <a:cs typeface="Times New Roman" panose="02020603050405020304" pitchFamily="18" charset="0"/>
              </a:rPr>
              <a:t>Công</a:t>
            </a:r>
            <a:r>
              <a:rPr lang="en-US" sz="1900" b="1" dirty="0" smtClean="0">
                <a:solidFill>
                  <a:schemeClr val="tx1"/>
                </a:solidFill>
                <a:latin typeface="Times New Roman" panose="02020603050405020304" pitchFamily="18" charset="0"/>
                <a:cs typeface="Times New Roman" panose="02020603050405020304" pitchFamily="18" charset="0"/>
              </a:rPr>
              <a:t> </a:t>
            </a:r>
            <a:r>
              <a:rPr lang="en-US" sz="1900" b="1" dirty="0" err="1" smtClean="0">
                <a:solidFill>
                  <a:schemeClr val="tx1"/>
                </a:solidFill>
                <a:latin typeface="Times New Roman" panose="02020603050405020304" pitchFamily="18" charset="0"/>
                <a:cs typeface="Times New Roman" panose="02020603050405020304" pitchFamily="18" charset="0"/>
              </a:rPr>
              <a:t>nghệ</a:t>
            </a:r>
            <a:r>
              <a:rPr lang="en-US" sz="1900" b="1" dirty="0" smtClean="0">
                <a:solidFill>
                  <a:schemeClr val="tx1"/>
                </a:solidFill>
                <a:latin typeface="Times New Roman" panose="02020603050405020304" pitchFamily="18" charset="0"/>
                <a:cs typeface="Times New Roman" panose="02020603050405020304" pitchFamily="18" charset="0"/>
              </a:rPr>
              <a:t> </a:t>
            </a:r>
            <a:r>
              <a:rPr lang="en-US" sz="1900" b="1" dirty="0" err="1" smtClean="0">
                <a:solidFill>
                  <a:schemeClr val="tx1"/>
                </a:solidFill>
                <a:latin typeface="Times New Roman" panose="02020603050405020304" pitchFamily="18" charset="0"/>
                <a:cs typeface="Times New Roman" panose="02020603050405020304" pitchFamily="18" charset="0"/>
              </a:rPr>
              <a:t>mô</a:t>
            </a:r>
            <a:r>
              <a:rPr lang="en-US" sz="1900" b="1" dirty="0" smtClean="0">
                <a:solidFill>
                  <a:schemeClr val="tx1"/>
                </a:solidFill>
                <a:latin typeface="Times New Roman" panose="02020603050405020304" pitchFamily="18" charset="0"/>
                <a:cs typeface="Times New Roman" panose="02020603050405020304" pitchFamily="18" charset="0"/>
              </a:rPr>
              <a:t> </a:t>
            </a:r>
            <a:r>
              <a:rPr lang="en-US" sz="1900" b="1" dirty="0" err="1" smtClean="0">
                <a:solidFill>
                  <a:schemeClr val="tx1"/>
                </a:solidFill>
                <a:latin typeface="Times New Roman" panose="02020603050405020304" pitchFamily="18" charset="0"/>
                <a:cs typeface="Times New Roman" panose="02020603050405020304" pitchFamily="18" charset="0"/>
              </a:rPr>
              <a:t>phỏng</a:t>
            </a:r>
            <a:r>
              <a:rPr lang="en-US" sz="1900" b="1" dirty="0" smtClean="0">
                <a:solidFill>
                  <a:schemeClr val="tx1"/>
                </a:solidFill>
                <a:latin typeface="Times New Roman" panose="02020603050405020304" pitchFamily="18" charset="0"/>
                <a:cs typeface="Times New Roman" panose="02020603050405020304" pitchFamily="18" charset="0"/>
              </a:rPr>
              <a:t>: </a:t>
            </a:r>
            <a:r>
              <a:rPr lang="vi-VN" sz="1900" dirty="0" smtClean="0">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Là</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công</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nghệ</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tạo</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ra</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những</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mô</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hình</a:t>
            </a:r>
            <a:r>
              <a:rPr lang="en-US" sz="1900" dirty="0" smtClean="0">
                <a:solidFill>
                  <a:schemeClr val="tx1"/>
                </a:solidFill>
                <a:latin typeface="Times New Roman" panose="02020603050405020304" pitchFamily="18" charset="0"/>
                <a:cs typeface="Times New Roman" panose="02020603050405020304" pitchFamily="18" charset="0"/>
              </a:rPr>
              <a:t> </a:t>
            </a:r>
            <a:r>
              <a:rPr lang="vi-VN" sz="1900" dirty="0" smtClean="0">
                <a:solidFill>
                  <a:schemeClr val="tx1"/>
                </a:solidFill>
                <a:latin typeface="Times New Roman" panose="02020603050405020304" pitchFamily="18" charset="0"/>
                <a:cs typeface="Times New Roman" panose="02020603050405020304" pitchFamily="18" charset="0"/>
              </a:rPr>
              <a:t>đối tượng cần nghiên cứu. Thay cho việc phải nghiên cứu đối tượng thực,</a:t>
            </a:r>
            <a:r>
              <a:rPr lang="en-US" sz="1900" dirty="0" smtClean="0">
                <a:solidFill>
                  <a:schemeClr val="tx1"/>
                </a:solidFill>
                <a:latin typeface="Times New Roman" panose="02020603050405020304" pitchFamily="18" charset="0"/>
                <a:cs typeface="Times New Roman" panose="02020603050405020304" pitchFamily="18" charset="0"/>
              </a:rPr>
              <a:t> </a:t>
            </a:r>
            <a:r>
              <a:rPr lang="vi-VN" sz="1900" dirty="0" smtClean="0">
                <a:solidFill>
                  <a:schemeClr val="tx1"/>
                </a:solidFill>
                <a:latin typeface="Times New Roman" panose="02020603050405020304" pitchFamily="18" charset="0"/>
                <a:cs typeface="Times New Roman" panose="02020603050405020304" pitchFamily="18" charset="0"/>
              </a:rPr>
              <a:t>mà nhiều khi</a:t>
            </a:r>
            <a:r>
              <a:rPr lang="en-US" sz="1900" dirty="0" smtClean="0">
                <a:solidFill>
                  <a:schemeClr val="tx1"/>
                </a:solidFill>
                <a:latin typeface="Times New Roman" panose="02020603050405020304" pitchFamily="18" charset="0"/>
                <a:cs typeface="Times New Roman" panose="02020603050405020304" pitchFamily="18" charset="0"/>
              </a:rPr>
              <a:t> </a:t>
            </a:r>
            <a:r>
              <a:rPr lang="vi-VN" sz="1900" dirty="0" smtClean="0">
                <a:solidFill>
                  <a:schemeClr val="tx1"/>
                </a:solidFill>
                <a:latin typeface="Times New Roman" panose="02020603050405020304" pitchFamily="18" charset="0"/>
                <a:cs typeface="Times New Roman" panose="02020603050405020304" pitchFamily="18" charset="0"/>
              </a:rPr>
              <a:t>không thể hoặc tốn kém, người ta mô hình hoá đối tượng</a:t>
            </a:r>
            <a:r>
              <a:rPr lang="en-US" sz="1900" dirty="0" smtClean="0">
                <a:solidFill>
                  <a:schemeClr val="tx1"/>
                </a:solidFill>
                <a:latin typeface="Times New Roman" panose="02020603050405020304" pitchFamily="18" charset="0"/>
                <a:cs typeface="Times New Roman" panose="02020603050405020304" pitchFamily="18" charset="0"/>
              </a:rPr>
              <a:t> </a:t>
            </a:r>
            <a:r>
              <a:rPr lang="vi-VN" sz="1900" dirty="0" smtClean="0">
                <a:solidFill>
                  <a:schemeClr val="tx1"/>
                </a:solidFill>
                <a:latin typeface="Times New Roman" panose="02020603050405020304" pitchFamily="18" charset="0"/>
                <a:cs typeface="Times New Roman" panose="02020603050405020304" pitchFamily="18" charset="0"/>
              </a:rPr>
              <a:t>và nghiên cứu đối tượng đó </a:t>
            </a:r>
            <a:r>
              <a:rPr lang="en-US" sz="1900" dirty="0" err="1" smtClean="0">
                <a:solidFill>
                  <a:schemeClr val="tx1"/>
                </a:solidFill>
                <a:latin typeface="Times New Roman" panose="02020603050405020304" pitchFamily="18" charset="0"/>
                <a:cs typeface="Times New Roman" panose="02020603050405020304" pitchFamily="18" charset="0"/>
              </a:rPr>
              <a:t>thông</a:t>
            </a:r>
            <a:r>
              <a:rPr lang="en-US" sz="1900" dirty="0" smtClean="0">
                <a:solidFill>
                  <a:schemeClr val="tx1"/>
                </a:solidFill>
                <a:latin typeface="Times New Roman" panose="02020603050405020304" pitchFamily="18" charset="0"/>
                <a:cs typeface="Times New Roman" panose="02020603050405020304" pitchFamily="18" charset="0"/>
              </a:rPr>
              <a:t> qua </a:t>
            </a:r>
            <a:r>
              <a:rPr lang="vi-VN" sz="1900" dirty="0" smtClean="0">
                <a:solidFill>
                  <a:schemeClr val="tx1"/>
                </a:solidFill>
                <a:latin typeface="Times New Roman" panose="02020603050405020304" pitchFamily="18" charset="0"/>
                <a:cs typeface="Times New Roman" panose="02020603050405020304" pitchFamily="18" charset="0"/>
              </a:rPr>
              <a:t>mô hình này.</a:t>
            </a:r>
            <a:endParaRPr lang="en-US" sz="1900" dirty="0" smtClean="0">
              <a:solidFill>
                <a:schemeClr val="tx1"/>
              </a:solidFill>
              <a:latin typeface="Times New Roman" panose="02020603050405020304" pitchFamily="18" charset="0"/>
              <a:cs typeface="Times New Roman" panose="02020603050405020304" pitchFamily="18" charset="0"/>
            </a:endParaRPr>
          </a:p>
          <a:p>
            <a:pPr marL="914400" lvl="1" indent="-457200" algn="just">
              <a:lnSpc>
                <a:spcPct val="120000"/>
              </a:lnSpc>
              <a:spcBef>
                <a:spcPts val="0"/>
              </a:spcBef>
              <a:buClr>
                <a:schemeClr val="bg2">
                  <a:lumMod val="50000"/>
                </a:schemeClr>
              </a:buClr>
              <a:buFont typeface="Wingdings" panose="05000000000000000000" pitchFamily="2" charset="2"/>
              <a:buChar char="Ø"/>
            </a:pPr>
            <a:r>
              <a:rPr lang="en-US" sz="1900" dirty="0" err="1" smtClean="0">
                <a:solidFill>
                  <a:schemeClr val="tx1"/>
                </a:solidFill>
                <a:latin typeface="Times New Roman" panose="02020603050405020304" pitchFamily="18" charset="0"/>
                <a:cs typeface="Times New Roman" panose="02020603050405020304" pitchFamily="18" charset="0"/>
              </a:rPr>
              <a:t>Ví</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dụ</a:t>
            </a:r>
            <a:r>
              <a:rPr lang="en-US" sz="1900" dirty="0" smtClean="0">
                <a:solidFill>
                  <a:schemeClr val="tx1"/>
                </a:solidFill>
                <a:latin typeface="Times New Roman" panose="02020603050405020304" pitchFamily="18" charset="0"/>
                <a:cs typeface="Times New Roman" panose="02020603050405020304" pitchFamily="18" charset="0"/>
              </a:rPr>
              <a:t>: - </a:t>
            </a:r>
            <a:r>
              <a:rPr lang="en-US" sz="1900" dirty="0" err="1" smtClean="0">
                <a:solidFill>
                  <a:schemeClr val="tx1"/>
                </a:solidFill>
                <a:latin typeface="Times New Roman" panose="02020603050405020304" pitchFamily="18" charset="0"/>
                <a:cs typeface="Times New Roman" panose="02020603050405020304" pitchFamily="18" charset="0"/>
              </a:rPr>
              <a:t>Mô</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phỏng</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một</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vụ</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va</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chạm</a:t>
            </a:r>
            <a:r>
              <a:rPr lang="en-US" sz="1900" dirty="0" smtClean="0">
                <a:solidFill>
                  <a:schemeClr val="tx1"/>
                </a:solidFill>
                <a:latin typeface="Times New Roman" panose="02020603050405020304" pitchFamily="18" charset="0"/>
                <a:cs typeface="Times New Roman" panose="02020603050405020304" pitchFamily="18" charset="0"/>
              </a:rPr>
              <a:t> ion </a:t>
            </a:r>
            <a:r>
              <a:rPr lang="en-US" sz="1900" dirty="0" err="1">
                <a:solidFill>
                  <a:schemeClr val="tx1"/>
                </a:solidFill>
                <a:latin typeface="Times New Roman" panose="02020603050405020304" pitchFamily="18" charset="0"/>
                <a:cs typeface="Times New Roman" panose="02020603050405020304" pitchFamily="18" charset="0"/>
              </a:rPr>
              <a:t>C</a:t>
            </a:r>
            <a:r>
              <a:rPr lang="en-US" sz="1900" dirty="0" err="1" smtClean="0">
                <a:solidFill>
                  <a:schemeClr val="tx1"/>
                </a:solidFill>
                <a:latin typeface="Times New Roman" panose="02020603050405020304" pitchFamily="18" charset="0"/>
                <a:cs typeface="Times New Roman" panose="02020603050405020304" pitchFamily="18" charset="0"/>
              </a:rPr>
              <a:t>hì</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tại</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Trung</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tâm</a:t>
            </a:r>
            <a:r>
              <a:rPr lang="en-US" sz="1900" dirty="0" smtClean="0">
                <a:solidFill>
                  <a:schemeClr val="tx1"/>
                </a:solidFill>
                <a:latin typeface="Times New Roman" panose="02020603050405020304" pitchFamily="18" charset="0"/>
                <a:cs typeface="Times New Roman" panose="02020603050405020304" pitchFamily="18" charset="0"/>
              </a:rPr>
              <a:t> CERN, </a:t>
            </a:r>
            <a:r>
              <a:rPr lang="en-US" sz="1900" dirty="0" err="1" smtClean="0">
                <a:solidFill>
                  <a:schemeClr val="tx1"/>
                </a:solidFill>
                <a:latin typeface="Times New Roman" panose="02020603050405020304" pitchFamily="18" charset="0"/>
                <a:cs typeface="Times New Roman" panose="02020603050405020304" pitchFamily="18" charset="0"/>
              </a:rPr>
              <a:t>mô</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phỏng</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bão</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mô</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phỏng</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huấn</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luyện</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lái</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smtClean="0">
                <a:solidFill>
                  <a:schemeClr val="tx1"/>
                </a:solidFill>
                <a:latin typeface="Times New Roman" panose="02020603050405020304" pitchFamily="18" charset="0"/>
                <a:cs typeface="Times New Roman" panose="02020603050405020304" pitchFamily="18" charset="0"/>
              </a:rPr>
              <a:t>xe</a:t>
            </a:r>
            <a:r>
              <a:rPr lang="en-US" sz="1900" dirty="0" smtClean="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điều</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khiển</a:t>
            </a:r>
            <a:r>
              <a:rPr lang="en-US" sz="1900" dirty="0">
                <a:solidFill>
                  <a:schemeClr val="tx1"/>
                </a:solidFill>
                <a:latin typeface="Times New Roman" panose="02020603050405020304" pitchFamily="18" charset="0"/>
                <a:cs typeface="Times New Roman" panose="02020603050405020304" pitchFamily="18" charset="0"/>
              </a:rPr>
              <a:t> </a:t>
            </a:r>
            <a:r>
              <a:rPr lang="en-US" sz="1900" dirty="0" err="1">
                <a:solidFill>
                  <a:schemeClr val="tx1"/>
                </a:solidFill>
                <a:latin typeface="Times New Roman" panose="02020603050405020304" pitchFamily="18" charset="0"/>
                <a:cs typeface="Times New Roman" panose="02020603050405020304" pitchFamily="18" charset="0"/>
              </a:rPr>
              <a:t>máy</a:t>
            </a:r>
            <a:r>
              <a:rPr lang="en-US" sz="1900" dirty="0">
                <a:solidFill>
                  <a:schemeClr val="tx1"/>
                </a:solidFill>
                <a:latin typeface="Times New Roman" panose="02020603050405020304" pitchFamily="18" charset="0"/>
                <a:cs typeface="Times New Roman" panose="02020603050405020304" pitchFamily="18" charset="0"/>
              </a:rPr>
              <a:t> bay …</a:t>
            </a:r>
            <a:endParaRPr lang="en-US" sz="1900" dirty="0" smtClean="0">
              <a:solidFill>
                <a:schemeClr val="tx1"/>
              </a:solidFill>
              <a:latin typeface="Times New Roman" panose="02020603050405020304" pitchFamily="18" charset="0"/>
              <a:cs typeface="Times New Roman" panose="02020603050405020304" pitchFamily="18" charset="0"/>
            </a:endParaRPr>
          </a:p>
          <a:p>
            <a:pPr lvl="1" indent="0" algn="just">
              <a:lnSpc>
                <a:spcPct val="120000"/>
              </a:lnSpc>
              <a:spcBef>
                <a:spcPts val="600"/>
              </a:spcBef>
              <a:buClr>
                <a:schemeClr val="bg2">
                  <a:lumMod val="50000"/>
                </a:schemeClr>
              </a:buClr>
              <a:buNone/>
            </a:pPr>
            <a:endParaRPr lang="en-US" sz="3200" dirty="0" smtClean="0">
              <a:solidFill>
                <a:schemeClr val="tx1"/>
              </a:solidFill>
              <a:latin typeface="Times New Roman" panose="02020603050405020304" pitchFamily="18" charset="0"/>
              <a:cs typeface="Times New Roman" panose="02020603050405020304" pitchFamily="18" charset="0"/>
            </a:endParaRPr>
          </a:p>
          <a:p>
            <a:pPr lvl="1" indent="0" algn="just">
              <a:lnSpc>
                <a:spcPct val="120000"/>
              </a:lnSpc>
              <a:spcBef>
                <a:spcPts val="600"/>
              </a:spcBef>
              <a:buClr>
                <a:schemeClr val="bg2">
                  <a:lumMod val="50000"/>
                </a:schemeClr>
              </a:buClr>
              <a:buNone/>
            </a:pPr>
            <a:endParaRPr lang="en-US" sz="3200" dirty="0" smtClean="0">
              <a:solidFill>
                <a:schemeClr val="tx1"/>
              </a:solidFill>
              <a:latin typeface="Times New Roman" panose="02020603050405020304" pitchFamily="18" charset="0"/>
              <a:cs typeface="Times New Roman" panose="02020603050405020304" pitchFamily="18" charset="0"/>
            </a:endParaRPr>
          </a:p>
          <a:p>
            <a:pPr lvl="1" indent="0" algn="just">
              <a:lnSpc>
                <a:spcPct val="120000"/>
              </a:lnSpc>
              <a:spcBef>
                <a:spcPts val="600"/>
              </a:spcBef>
              <a:buClr>
                <a:schemeClr val="bg2">
                  <a:lumMod val="50000"/>
                </a:schemeClr>
              </a:buClr>
              <a:buNone/>
            </a:pPr>
            <a:endParaRPr lang="en-US" sz="3200" dirty="0" smtClean="0">
              <a:solidFill>
                <a:schemeClr val="tx1"/>
              </a:solidFill>
              <a:latin typeface="Times New Roman" panose="02020603050405020304" pitchFamily="18" charset="0"/>
              <a:cs typeface="Times New Roman" panose="02020603050405020304" pitchFamily="18" charset="0"/>
            </a:endParaRPr>
          </a:p>
          <a:p>
            <a:pPr algn="just">
              <a:spcBef>
                <a:spcPts val="1200"/>
              </a:spcBef>
              <a:spcAft>
                <a:spcPts val="1200"/>
              </a:spcAft>
              <a:buClr>
                <a:schemeClr val="tx1"/>
              </a:buClr>
            </a:pPr>
            <a:endParaRPr lang="en-US" sz="3000" dirty="0">
              <a:solidFill>
                <a:schemeClr val="tx1"/>
              </a:solidFill>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6572" y="2948221"/>
            <a:ext cx="3635828" cy="1949541"/>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6572" y="4986375"/>
            <a:ext cx="3635828" cy="1788266"/>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6188" y="5104351"/>
            <a:ext cx="3443812" cy="1687462"/>
          </a:xfrm>
          <a:prstGeom prst="rect">
            <a:avLst/>
          </a:prstGeom>
        </p:spPr>
      </p:pic>
      <p:pic>
        <p:nvPicPr>
          <p:cNvPr id="9" name="Picture 8" descr="C:\Users\Nguyen\Desktop\nao.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6188" y="2956701"/>
            <a:ext cx="3443812" cy="1996300"/>
          </a:xfrm>
          <a:prstGeom prst="rect">
            <a:avLst/>
          </a:prstGeom>
          <a:noFill/>
          <a:ln>
            <a:noFill/>
          </a:ln>
        </p:spPr>
      </p:pic>
    </p:spTree>
    <p:extLst>
      <p:ext uri="{BB962C8B-B14F-4D97-AF65-F5344CB8AC3E}">
        <p14:creationId xmlns:p14="http://schemas.microsoft.com/office/powerpoint/2010/main" val="169686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8654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p:txBody>
          <a:bodyPr>
            <a:normAutofit/>
          </a:bodyPr>
          <a:lstStyle/>
          <a:p>
            <a:pPr algn="just"/>
            <a:r>
              <a:rPr lang="en-US" b="1" dirty="0" err="1" smtClean="0">
                <a:solidFill>
                  <a:schemeClr val="tx1"/>
                </a:solidFill>
              </a:rPr>
              <a:t>Phân</a:t>
            </a:r>
            <a:r>
              <a:rPr lang="en-US" b="1" dirty="0" smtClean="0">
                <a:solidFill>
                  <a:schemeClr val="tx1"/>
                </a:solidFill>
              </a:rPr>
              <a:t> </a:t>
            </a:r>
            <a:r>
              <a:rPr lang="en-US" b="1" dirty="0" err="1" smtClean="0">
                <a:solidFill>
                  <a:schemeClr val="tx1"/>
                </a:solidFill>
              </a:rPr>
              <a:t>tầng</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endParaRPr lang="en-US" b="1" dirty="0">
              <a:solidFill>
                <a:schemeClr val="tx1"/>
              </a:solidFill>
            </a:endParaRPr>
          </a:p>
        </p:txBody>
      </p:sp>
      <p:pic>
        <p:nvPicPr>
          <p:cNvPr id="5" name="Picture 4"/>
          <p:cNvPicPr>
            <a:picLocks noChangeAspect="1"/>
          </p:cNvPicPr>
          <p:nvPr/>
        </p:nvPicPr>
        <p:blipFill>
          <a:blip r:embed="rId3"/>
          <a:stretch>
            <a:fillRect/>
          </a:stretch>
        </p:blipFill>
        <p:spPr>
          <a:xfrm>
            <a:off x="1371600" y="2133600"/>
            <a:ext cx="5545777" cy="4182364"/>
          </a:xfrm>
          <a:prstGeom prst="rect">
            <a:avLst/>
          </a:prstGeom>
        </p:spPr>
      </p:pic>
    </p:spTree>
    <p:extLst>
      <p:ext uri="{BB962C8B-B14F-4D97-AF65-F5344CB8AC3E}">
        <p14:creationId xmlns:p14="http://schemas.microsoft.com/office/powerpoint/2010/main" val="3046207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80178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a:xfrm>
            <a:off x="668976" y="1371600"/>
            <a:ext cx="7941623" cy="5181600"/>
          </a:xfrm>
        </p:spPr>
        <p:txBody>
          <a:bodyPr>
            <a:normAutofit fontScale="92500" lnSpcReduction="10000"/>
          </a:bodyPr>
          <a:lstStyle/>
          <a:p>
            <a:pPr algn="just"/>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r>
              <a:rPr lang="en-US" b="1" dirty="0" smtClean="0">
                <a:solidFill>
                  <a:schemeClr val="tx1"/>
                </a:solidFill>
              </a:rPr>
              <a:t> </a:t>
            </a:r>
            <a:r>
              <a:rPr lang="en-US" b="1" dirty="0" err="1" smtClean="0">
                <a:solidFill>
                  <a:schemeClr val="tx1"/>
                </a:solidFill>
              </a:rPr>
              <a:t>vật</a:t>
            </a:r>
            <a:r>
              <a:rPr lang="en-US" b="1" dirty="0" smtClean="0">
                <a:solidFill>
                  <a:schemeClr val="tx1"/>
                </a:solidFill>
              </a:rPr>
              <a:t> </a:t>
            </a:r>
            <a:r>
              <a:rPr lang="en-US" b="1" dirty="0" err="1" smtClean="0">
                <a:solidFill>
                  <a:schemeClr val="tx1"/>
                </a:solidFill>
              </a:rPr>
              <a:t>lý</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r>
              <a:rPr lang="en-US" b="1" dirty="0" smtClean="0">
                <a:solidFill>
                  <a:schemeClr val="tx1"/>
                </a:solidFill>
              </a:rPr>
              <a:t> </a:t>
            </a:r>
            <a:r>
              <a:rPr lang="en-US" b="1" dirty="0" err="1" smtClean="0">
                <a:solidFill>
                  <a:schemeClr val="tx1"/>
                </a:solidFill>
              </a:rPr>
              <a:t>toán</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r>
              <a:rPr lang="en-US" b="1" dirty="0" smtClean="0">
                <a:solidFill>
                  <a:schemeClr val="tx1"/>
                </a:solidFill>
              </a:rPr>
              <a:t> </a:t>
            </a:r>
            <a:r>
              <a:rPr lang="en-US" b="1" dirty="0" err="1" smtClean="0">
                <a:solidFill>
                  <a:schemeClr val="tx1"/>
                </a:solidFill>
              </a:rPr>
              <a:t>ngẫu</a:t>
            </a:r>
            <a:r>
              <a:rPr lang="en-US" b="1" dirty="0" smtClean="0">
                <a:solidFill>
                  <a:schemeClr val="tx1"/>
                </a:solidFill>
              </a:rPr>
              <a:t> </a:t>
            </a:r>
            <a:r>
              <a:rPr lang="en-US" b="1" dirty="0" err="1" smtClean="0">
                <a:solidFill>
                  <a:schemeClr val="tx1"/>
                </a:solidFill>
              </a:rPr>
              <a:t>nhiên</a:t>
            </a:r>
            <a:r>
              <a:rPr lang="en-US" b="1" dirty="0" smtClean="0">
                <a:solidFill>
                  <a:schemeClr val="tx1"/>
                </a:solidFill>
              </a:rPr>
              <a:t> </a:t>
            </a:r>
            <a:r>
              <a:rPr lang="en-US" b="1" dirty="0" err="1" smtClean="0">
                <a:solidFill>
                  <a:schemeClr val="tx1"/>
                </a:solidFill>
              </a:rPr>
              <a:t>và</a:t>
            </a:r>
            <a:r>
              <a:rPr lang="en-US" b="1" dirty="0" smtClean="0">
                <a:solidFill>
                  <a:schemeClr val="tx1"/>
                </a:solidFill>
              </a:rPr>
              <a:t> </a:t>
            </a: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r>
              <a:rPr lang="en-US" b="1" dirty="0">
                <a:solidFill>
                  <a:schemeClr val="tx1"/>
                </a:solidFill>
              </a:rPr>
              <a:t> logic (Physics-Based, Mathematical, </a:t>
            </a:r>
            <a:r>
              <a:rPr lang="en-US" b="1" dirty="0" smtClean="0">
                <a:solidFill>
                  <a:schemeClr val="tx1"/>
                </a:solidFill>
              </a:rPr>
              <a:t>Stochastic, and </a:t>
            </a:r>
            <a:r>
              <a:rPr lang="en-US" b="1" dirty="0">
                <a:solidFill>
                  <a:schemeClr val="tx1"/>
                </a:solidFill>
              </a:rPr>
              <a:t>Logical </a:t>
            </a:r>
            <a:r>
              <a:rPr lang="en-US" b="1" dirty="0" smtClean="0">
                <a:solidFill>
                  <a:schemeClr val="tx1"/>
                </a:solidFill>
              </a:rPr>
              <a:t>Models)</a:t>
            </a:r>
          </a:p>
          <a:p>
            <a:pPr marL="342900" indent="-342900" algn="just">
              <a:buFontTx/>
              <a:buChar char="-"/>
            </a:pPr>
            <a:r>
              <a:rPr lang="en-US" b="1" dirty="0" err="1">
                <a:solidFill>
                  <a:schemeClr val="tx1"/>
                </a:solidFill>
              </a:rPr>
              <a:t>Mô</a:t>
            </a:r>
            <a:r>
              <a:rPr lang="en-US" b="1" dirty="0">
                <a:solidFill>
                  <a:schemeClr val="tx1"/>
                </a:solidFill>
              </a:rPr>
              <a:t> </a:t>
            </a:r>
            <a:r>
              <a:rPr lang="en-US" b="1" dirty="0" err="1">
                <a:solidFill>
                  <a:schemeClr val="tx1"/>
                </a:solidFill>
              </a:rPr>
              <a:t>hình</a:t>
            </a:r>
            <a:r>
              <a:rPr lang="en-US" b="1" dirty="0">
                <a:solidFill>
                  <a:schemeClr val="tx1"/>
                </a:solidFill>
              </a:rPr>
              <a:t> </a:t>
            </a:r>
            <a:r>
              <a:rPr lang="en-US" b="1" dirty="0" err="1">
                <a:solidFill>
                  <a:schemeClr val="tx1"/>
                </a:solidFill>
              </a:rPr>
              <a:t>vật</a:t>
            </a:r>
            <a:r>
              <a:rPr lang="en-US" b="1" dirty="0">
                <a:solidFill>
                  <a:schemeClr val="tx1"/>
                </a:solidFill>
              </a:rPr>
              <a:t> </a:t>
            </a:r>
            <a:r>
              <a:rPr lang="en-US" b="1" dirty="0" err="1">
                <a:solidFill>
                  <a:schemeClr val="tx1"/>
                </a:solidFill>
              </a:rPr>
              <a:t>lý</a:t>
            </a:r>
            <a:r>
              <a:rPr lang="vi-VN" b="1" dirty="0" smtClean="0">
                <a:solidFill>
                  <a:schemeClr val="tx1"/>
                </a:solidFill>
              </a:rPr>
              <a:t> </a:t>
            </a:r>
            <a:r>
              <a:rPr lang="vi-VN" dirty="0">
                <a:solidFill>
                  <a:schemeClr val="tx1"/>
                </a:solidFill>
              </a:rPr>
              <a:t>là </a:t>
            </a:r>
            <a:r>
              <a:rPr lang="en-US" dirty="0" err="1" smtClean="0">
                <a:solidFill>
                  <a:schemeClr val="tx1"/>
                </a:solidFill>
              </a:rPr>
              <a:t>mô</a:t>
            </a:r>
            <a:r>
              <a:rPr lang="en-US" dirty="0" smtClean="0">
                <a:solidFill>
                  <a:schemeClr val="tx1"/>
                </a:solidFill>
              </a:rPr>
              <a:t> </a:t>
            </a:r>
            <a:r>
              <a:rPr lang="en-US" dirty="0" err="1" smtClean="0">
                <a:solidFill>
                  <a:schemeClr val="tx1"/>
                </a:solidFill>
              </a:rPr>
              <a:t>hình</a:t>
            </a:r>
            <a:r>
              <a:rPr lang="en-US" dirty="0" smtClean="0">
                <a:solidFill>
                  <a:schemeClr val="tx1"/>
                </a:solidFill>
              </a:rPr>
              <a:t> </a:t>
            </a:r>
            <a:r>
              <a:rPr lang="en-US" dirty="0" err="1" smtClean="0">
                <a:solidFill>
                  <a:schemeClr val="tx1"/>
                </a:solidFill>
              </a:rPr>
              <a:t>diễn</a:t>
            </a:r>
            <a:r>
              <a:rPr lang="en-US" dirty="0" smtClean="0">
                <a:solidFill>
                  <a:schemeClr val="tx1"/>
                </a:solidFill>
              </a:rPr>
              <a:t> </a:t>
            </a:r>
            <a:r>
              <a:rPr lang="en-US" dirty="0" err="1" smtClean="0">
                <a:solidFill>
                  <a:schemeClr val="tx1"/>
                </a:solidFill>
              </a:rPr>
              <a:t>tả</a:t>
            </a:r>
            <a:r>
              <a:rPr lang="en-US" dirty="0" smtClean="0">
                <a:solidFill>
                  <a:schemeClr val="tx1"/>
                </a:solidFill>
              </a:rPr>
              <a:t> </a:t>
            </a:r>
            <a:r>
              <a:rPr lang="en-US" dirty="0" err="1" smtClean="0">
                <a:solidFill>
                  <a:schemeClr val="tx1"/>
                </a:solidFill>
              </a:rPr>
              <a:t>hiện</a:t>
            </a:r>
            <a:r>
              <a:rPr lang="en-US" dirty="0" smtClean="0">
                <a:solidFill>
                  <a:schemeClr val="tx1"/>
                </a:solidFill>
              </a:rPr>
              <a:t> </a:t>
            </a:r>
            <a:r>
              <a:rPr lang="en-US" dirty="0" err="1" smtClean="0">
                <a:solidFill>
                  <a:schemeClr val="tx1"/>
                </a:solidFill>
              </a:rPr>
              <a:t>tượng</a:t>
            </a:r>
            <a:r>
              <a:rPr lang="en-US" dirty="0" smtClean="0">
                <a:solidFill>
                  <a:schemeClr val="tx1"/>
                </a:solidFill>
              </a:rPr>
              <a:t> </a:t>
            </a:r>
            <a:r>
              <a:rPr lang="en-US" dirty="0" err="1" smtClean="0">
                <a:solidFill>
                  <a:schemeClr val="tx1"/>
                </a:solidFill>
              </a:rPr>
              <a:t>vật</a:t>
            </a:r>
            <a:r>
              <a:rPr lang="en-US" dirty="0" smtClean="0">
                <a:solidFill>
                  <a:schemeClr val="tx1"/>
                </a:solidFill>
              </a:rPr>
              <a:t> </a:t>
            </a:r>
            <a:r>
              <a:rPr lang="en-US" dirty="0" err="1" smtClean="0">
                <a:solidFill>
                  <a:schemeClr val="tx1"/>
                </a:solidFill>
              </a:rPr>
              <a:t>lý</a:t>
            </a:r>
            <a:r>
              <a:rPr lang="en-US" dirty="0" smtClean="0">
                <a:solidFill>
                  <a:schemeClr val="tx1"/>
                </a:solidFill>
              </a:rPr>
              <a:t> </a:t>
            </a:r>
            <a:r>
              <a:rPr lang="en-US" dirty="0" err="1" smtClean="0">
                <a:solidFill>
                  <a:schemeClr val="tx1"/>
                </a:solidFill>
              </a:rPr>
              <a:t>cụ</a:t>
            </a:r>
            <a:r>
              <a:rPr lang="en-US" dirty="0" smtClean="0">
                <a:solidFill>
                  <a:schemeClr val="tx1"/>
                </a:solidFill>
              </a:rPr>
              <a:t> </a:t>
            </a:r>
            <a:r>
              <a:rPr lang="en-US" dirty="0" err="1" smtClean="0">
                <a:solidFill>
                  <a:schemeClr val="tx1"/>
                </a:solidFill>
              </a:rPr>
              <a:t>thể</a:t>
            </a:r>
            <a:r>
              <a:rPr lang="en-US" dirty="0" smtClean="0">
                <a:solidFill>
                  <a:schemeClr val="tx1"/>
                </a:solidFill>
              </a:rPr>
              <a:t> </a:t>
            </a:r>
            <a:r>
              <a:rPr lang="en-US" dirty="0" err="1" smtClean="0">
                <a:solidFill>
                  <a:schemeClr val="tx1"/>
                </a:solidFill>
              </a:rPr>
              <a:t>như</a:t>
            </a:r>
            <a:r>
              <a:rPr lang="en-US" dirty="0" smtClean="0">
                <a:solidFill>
                  <a:schemeClr val="tx1"/>
                </a:solidFill>
              </a:rPr>
              <a:t> </a:t>
            </a:r>
            <a:r>
              <a:rPr lang="en-US" dirty="0" err="1" smtClean="0">
                <a:solidFill>
                  <a:schemeClr val="tx1"/>
                </a:solidFill>
              </a:rPr>
              <a:t>chuyển</a:t>
            </a:r>
            <a:r>
              <a:rPr lang="en-US" dirty="0" smtClean="0">
                <a:solidFill>
                  <a:schemeClr val="tx1"/>
                </a:solidFill>
              </a:rPr>
              <a:t> </a:t>
            </a:r>
            <a:r>
              <a:rPr lang="en-US" dirty="0" err="1" smtClean="0">
                <a:solidFill>
                  <a:schemeClr val="tx1"/>
                </a:solidFill>
              </a:rPr>
              <a:t>động</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en-US" dirty="0" err="1" smtClean="0">
                <a:solidFill>
                  <a:schemeClr val="tx1"/>
                </a:solidFill>
              </a:rPr>
              <a:t>khí</a:t>
            </a:r>
            <a:r>
              <a:rPr lang="en-US" dirty="0" smtClean="0">
                <a:solidFill>
                  <a:schemeClr val="tx1"/>
                </a:solidFill>
              </a:rPr>
              <a:t> </a:t>
            </a:r>
            <a:r>
              <a:rPr lang="en-US" dirty="0" err="1" smtClean="0">
                <a:solidFill>
                  <a:schemeClr val="tx1"/>
                </a:solidFill>
              </a:rPr>
              <a:t>quyển</a:t>
            </a:r>
            <a:r>
              <a:rPr lang="en-US" dirty="0" smtClean="0">
                <a:solidFill>
                  <a:schemeClr val="tx1"/>
                </a:solidFill>
              </a:rPr>
              <a:t>, </a:t>
            </a:r>
            <a:r>
              <a:rPr lang="en-US" dirty="0" err="1" smtClean="0">
                <a:solidFill>
                  <a:schemeClr val="tx1"/>
                </a:solidFill>
              </a:rPr>
              <a:t>chênh</a:t>
            </a:r>
            <a:r>
              <a:rPr lang="en-US" dirty="0" smtClean="0">
                <a:solidFill>
                  <a:schemeClr val="tx1"/>
                </a:solidFill>
              </a:rPr>
              <a:t> </a:t>
            </a:r>
            <a:r>
              <a:rPr lang="en-US" dirty="0" err="1" smtClean="0">
                <a:solidFill>
                  <a:schemeClr val="tx1"/>
                </a:solidFill>
              </a:rPr>
              <a:t>lệch</a:t>
            </a:r>
            <a:r>
              <a:rPr lang="en-US" dirty="0" smtClean="0">
                <a:solidFill>
                  <a:schemeClr val="tx1"/>
                </a:solidFill>
              </a:rPr>
              <a:t> </a:t>
            </a:r>
            <a:r>
              <a:rPr lang="en-US" dirty="0" err="1" smtClean="0">
                <a:solidFill>
                  <a:schemeClr val="tx1"/>
                </a:solidFill>
              </a:rPr>
              <a:t>áp</a:t>
            </a:r>
            <a:r>
              <a:rPr lang="en-US" dirty="0" smtClean="0">
                <a:solidFill>
                  <a:schemeClr val="tx1"/>
                </a:solidFill>
              </a:rPr>
              <a:t> </a:t>
            </a:r>
            <a:r>
              <a:rPr lang="en-US" dirty="0" err="1" smtClean="0">
                <a:solidFill>
                  <a:schemeClr val="tx1"/>
                </a:solidFill>
              </a:rPr>
              <a:t>suất</a:t>
            </a:r>
            <a:r>
              <a:rPr lang="en-US" dirty="0" smtClean="0">
                <a:solidFill>
                  <a:schemeClr val="tx1"/>
                </a:solidFill>
              </a:rPr>
              <a:t>..</a:t>
            </a:r>
            <a:r>
              <a:rPr lang="vi-VN" dirty="0" smtClean="0">
                <a:solidFill>
                  <a:schemeClr val="tx1"/>
                </a:solidFill>
              </a:rPr>
              <a:t>.</a:t>
            </a:r>
            <a:r>
              <a:rPr lang="en-US" dirty="0">
                <a:solidFill>
                  <a:schemeClr val="tx1"/>
                </a:solidFill>
              </a:rPr>
              <a:t> </a:t>
            </a:r>
            <a:r>
              <a:rPr lang="en-US" dirty="0" err="1">
                <a:solidFill>
                  <a:schemeClr val="tx1"/>
                </a:solidFill>
              </a:rPr>
              <a:t>và</a:t>
            </a:r>
            <a:r>
              <a:rPr lang="en-US" dirty="0">
                <a:solidFill>
                  <a:schemeClr val="tx1"/>
                </a:solidFill>
              </a:rPr>
              <a:t> </a:t>
            </a:r>
            <a:r>
              <a:rPr lang="en-US" dirty="0" err="1">
                <a:solidFill>
                  <a:schemeClr val="tx1"/>
                </a:solidFill>
              </a:rPr>
              <a:t>sẽ</a:t>
            </a:r>
            <a:r>
              <a:rPr lang="en-US" dirty="0">
                <a:solidFill>
                  <a:schemeClr val="tx1"/>
                </a:solidFill>
              </a:rPr>
              <a:t> </a:t>
            </a:r>
            <a:r>
              <a:rPr lang="en-US" dirty="0" err="1">
                <a:solidFill>
                  <a:schemeClr val="tx1"/>
                </a:solidFill>
              </a:rPr>
              <a:t>được</a:t>
            </a:r>
            <a:r>
              <a:rPr lang="en-US" dirty="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trong</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phỏng</a:t>
            </a:r>
            <a:r>
              <a:rPr lang="en-US" dirty="0">
                <a:solidFill>
                  <a:schemeClr val="tx1"/>
                </a:solidFill>
              </a:rPr>
              <a:t> ở </a:t>
            </a:r>
            <a:r>
              <a:rPr lang="en-US" dirty="0" err="1">
                <a:solidFill>
                  <a:schemeClr val="tx1"/>
                </a:solidFill>
              </a:rPr>
              <a:t>mức</a:t>
            </a:r>
            <a:r>
              <a:rPr lang="en-US" dirty="0">
                <a:solidFill>
                  <a:schemeClr val="tx1"/>
                </a:solidFill>
              </a:rPr>
              <a:t> </a:t>
            </a:r>
            <a:r>
              <a:rPr lang="en-US" dirty="0" err="1">
                <a:solidFill>
                  <a:schemeClr val="tx1"/>
                </a:solidFill>
              </a:rPr>
              <a:t>độ</a:t>
            </a:r>
            <a:r>
              <a:rPr lang="en-US" dirty="0">
                <a:solidFill>
                  <a:schemeClr val="tx1"/>
                </a:solidFill>
              </a:rPr>
              <a:t> chi </a:t>
            </a:r>
            <a:r>
              <a:rPr lang="en-US" dirty="0" err="1">
                <a:solidFill>
                  <a:schemeClr val="tx1"/>
                </a:solidFill>
              </a:rPr>
              <a:t>tiết</a:t>
            </a:r>
            <a:r>
              <a:rPr lang="en-US" dirty="0">
                <a:solidFill>
                  <a:schemeClr val="tx1"/>
                </a:solidFill>
              </a:rPr>
              <a:t> </a:t>
            </a:r>
            <a:r>
              <a:rPr lang="en-US" dirty="0" err="1" smtClean="0">
                <a:solidFill>
                  <a:schemeClr val="tx1"/>
                </a:solidFill>
              </a:rPr>
              <a:t>nhất</a:t>
            </a:r>
            <a:r>
              <a:rPr lang="en-US" dirty="0" smtClean="0">
                <a:solidFill>
                  <a:schemeClr val="tx1"/>
                </a:solidFill>
              </a:rPr>
              <a:t>. </a:t>
            </a:r>
            <a:r>
              <a:rPr lang="en-US" dirty="0" err="1" smtClean="0">
                <a:solidFill>
                  <a:schemeClr val="tx1"/>
                </a:solidFill>
              </a:rPr>
              <a:t>Mô</a:t>
            </a:r>
            <a:r>
              <a:rPr lang="en-US" dirty="0" smtClean="0">
                <a:solidFill>
                  <a:schemeClr val="tx1"/>
                </a:solidFill>
              </a:rPr>
              <a:t> </a:t>
            </a:r>
            <a:r>
              <a:rPr lang="en-US" dirty="0" err="1" smtClean="0">
                <a:solidFill>
                  <a:schemeClr val="tx1"/>
                </a:solidFill>
              </a:rPr>
              <a:t>hình</a:t>
            </a:r>
            <a:r>
              <a:rPr lang="en-US" dirty="0" smtClean="0">
                <a:solidFill>
                  <a:schemeClr val="tx1"/>
                </a:solidFill>
              </a:rPr>
              <a:t> </a:t>
            </a:r>
            <a:r>
              <a:rPr lang="en-US" dirty="0" err="1" smtClean="0">
                <a:solidFill>
                  <a:schemeClr val="tx1"/>
                </a:solidFill>
              </a:rPr>
              <a:t>vật</a:t>
            </a:r>
            <a:r>
              <a:rPr lang="en-US" dirty="0" smtClean="0">
                <a:solidFill>
                  <a:schemeClr val="tx1"/>
                </a:solidFill>
              </a:rPr>
              <a:t> </a:t>
            </a:r>
            <a:r>
              <a:rPr lang="en-US" dirty="0" err="1" smtClean="0">
                <a:solidFill>
                  <a:schemeClr val="tx1"/>
                </a:solidFill>
              </a:rPr>
              <a:t>lý</a:t>
            </a:r>
            <a:r>
              <a:rPr lang="en-US" dirty="0" smtClean="0">
                <a:solidFill>
                  <a:schemeClr val="tx1"/>
                </a:solidFill>
              </a:rPr>
              <a:t> </a:t>
            </a:r>
            <a:r>
              <a:rPr lang="en-US" dirty="0" err="1" smtClean="0">
                <a:solidFill>
                  <a:schemeClr val="tx1"/>
                </a:solidFill>
              </a:rPr>
              <a:t>được</a:t>
            </a:r>
            <a:r>
              <a:rPr lang="en-US" dirty="0" smtClean="0">
                <a:solidFill>
                  <a:schemeClr val="tx1"/>
                </a:solidFill>
              </a:rPr>
              <a:t> </a:t>
            </a:r>
            <a:r>
              <a:rPr lang="en-US" dirty="0" err="1" smtClean="0">
                <a:solidFill>
                  <a:schemeClr val="tx1"/>
                </a:solidFill>
              </a:rPr>
              <a:t>cấu</a:t>
            </a:r>
            <a:r>
              <a:rPr lang="en-US" dirty="0" smtClean="0">
                <a:solidFill>
                  <a:schemeClr val="tx1"/>
                </a:solidFill>
              </a:rPr>
              <a:t> </a:t>
            </a:r>
            <a:r>
              <a:rPr lang="en-US" dirty="0" err="1" smtClean="0">
                <a:solidFill>
                  <a:schemeClr val="tx1"/>
                </a:solidFill>
              </a:rPr>
              <a:t>tạo</a:t>
            </a:r>
            <a:r>
              <a:rPr lang="en-US" dirty="0" smtClean="0">
                <a:solidFill>
                  <a:schemeClr val="tx1"/>
                </a:solidFill>
              </a:rPr>
              <a:t> </a:t>
            </a:r>
            <a:r>
              <a:rPr lang="en-US" dirty="0" err="1" smtClean="0">
                <a:solidFill>
                  <a:schemeClr val="tx1"/>
                </a:solidFill>
              </a:rPr>
              <a:t>với</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phần</a:t>
            </a:r>
            <a:r>
              <a:rPr lang="en-US" dirty="0" smtClean="0">
                <a:solidFill>
                  <a:schemeClr val="tx1"/>
                </a:solidFill>
              </a:rPr>
              <a:t> </a:t>
            </a:r>
            <a:r>
              <a:rPr lang="en-US" dirty="0" err="1" smtClean="0">
                <a:solidFill>
                  <a:schemeClr val="tx1"/>
                </a:solidFill>
              </a:rPr>
              <a:t>tử</a:t>
            </a:r>
            <a:r>
              <a:rPr lang="en-US" dirty="0" smtClean="0">
                <a:solidFill>
                  <a:schemeClr val="tx1"/>
                </a:solidFill>
              </a:rPr>
              <a:t> </a:t>
            </a:r>
            <a:r>
              <a:rPr lang="en-US" dirty="0" err="1" smtClean="0">
                <a:solidFill>
                  <a:schemeClr val="tx1"/>
                </a:solidFill>
              </a:rPr>
              <a:t>vật</a:t>
            </a:r>
            <a:r>
              <a:rPr lang="en-US" dirty="0" smtClean="0">
                <a:solidFill>
                  <a:schemeClr val="tx1"/>
                </a:solidFill>
              </a:rPr>
              <a:t> </a:t>
            </a:r>
            <a:r>
              <a:rPr lang="en-US" dirty="0" err="1" smtClean="0">
                <a:solidFill>
                  <a:schemeClr val="tx1"/>
                </a:solidFill>
              </a:rPr>
              <a:t>lý</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thuộc</a:t>
            </a:r>
            <a:r>
              <a:rPr lang="en-US" dirty="0" smtClean="0">
                <a:solidFill>
                  <a:schemeClr val="tx1"/>
                </a:solidFill>
              </a:rPr>
              <a:t> </a:t>
            </a:r>
            <a:r>
              <a:rPr lang="en-US" dirty="0" err="1" smtClean="0">
                <a:solidFill>
                  <a:schemeClr val="tx1"/>
                </a:solidFill>
              </a:rPr>
              <a:t>tính</a:t>
            </a:r>
            <a:r>
              <a:rPr lang="en-US" dirty="0" smtClean="0">
                <a:solidFill>
                  <a:schemeClr val="tx1"/>
                </a:solidFill>
              </a:rPr>
              <a:t> </a:t>
            </a:r>
            <a:r>
              <a:rPr lang="en-US" dirty="0" err="1" smtClean="0">
                <a:solidFill>
                  <a:schemeClr val="tx1"/>
                </a:solidFill>
              </a:rPr>
              <a:t>của</a:t>
            </a:r>
            <a:r>
              <a:rPr lang="en-US" dirty="0" smtClean="0">
                <a:solidFill>
                  <a:schemeClr val="tx1"/>
                </a:solidFill>
              </a:rPr>
              <a:t> </a:t>
            </a:r>
            <a:r>
              <a:rPr lang="en-US" dirty="0" err="1" smtClean="0">
                <a:solidFill>
                  <a:schemeClr val="tx1"/>
                </a:solidFill>
              </a:rPr>
              <a:t>đối</a:t>
            </a:r>
            <a:r>
              <a:rPr lang="en-US" dirty="0" smtClean="0">
                <a:solidFill>
                  <a:schemeClr val="tx1"/>
                </a:solidFill>
              </a:rPr>
              <a:t> </a:t>
            </a:r>
            <a:r>
              <a:rPr lang="en-US" dirty="0" err="1" smtClean="0">
                <a:solidFill>
                  <a:schemeClr val="tx1"/>
                </a:solidFill>
              </a:rPr>
              <a:t>tượng</a:t>
            </a:r>
            <a:r>
              <a:rPr lang="en-US" dirty="0" smtClean="0">
                <a:solidFill>
                  <a:schemeClr val="tx1"/>
                </a:solidFill>
              </a:rPr>
              <a:t> </a:t>
            </a:r>
            <a:r>
              <a:rPr lang="en-US" dirty="0" err="1" smtClean="0">
                <a:solidFill>
                  <a:schemeClr val="tx1"/>
                </a:solidFill>
              </a:rPr>
              <a:t>được</a:t>
            </a:r>
            <a:r>
              <a:rPr lang="en-US" dirty="0" smtClean="0">
                <a:solidFill>
                  <a:schemeClr val="tx1"/>
                </a:solidFill>
              </a:rPr>
              <a:t> </a:t>
            </a:r>
            <a:r>
              <a:rPr lang="en-US" dirty="0" err="1" smtClean="0">
                <a:solidFill>
                  <a:schemeClr val="tx1"/>
                </a:solidFill>
              </a:rPr>
              <a:t>phản</a:t>
            </a:r>
            <a:r>
              <a:rPr lang="en-US" dirty="0" smtClean="0">
                <a:solidFill>
                  <a:schemeClr val="tx1"/>
                </a:solidFill>
              </a:rPr>
              <a:t> </a:t>
            </a:r>
            <a:r>
              <a:rPr lang="en-US" dirty="0" err="1" smtClean="0">
                <a:solidFill>
                  <a:schemeClr val="tx1"/>
                </a:solidFill>
              </a:rPr>
              <a:t>ảnh</a:t>
            </a:r>
            <a:r>
              <a:rPr lang="en-US" dirty="0" smtClean="0">
                <a:solidFill>
                  <a:schemeClr val="tx1"/>
                </a:solidFill>
              </a:rPr>
              <a:t> </a:t>
            </a:r>
            <a:r>
              <a:rPr lang="en-US" dirty="0" err="1" smtClean="0">
                <a:solidFill>
                  <a:schemeClr val="tx1"/>
                </a:solidFill>
              </a:rPr>
              <a:t>bằng</a:t>
            </a:r>
            <a:r>
              <a:rPr lang="en-US" dirty="0" smtClean="0">
                <a:solidFill>
                  <a:schemeClr val="tx1"/>
                </a:solidFill>
              </a:rPr>
              <a:t> </a:t>
            </a:r>
            <a:r>
              <a:rPr lang="en-US" dirty="0" err="1" smtClean="0">
                <a:solidFill>
                  <a:schemeClr val="tx1"/>
                </a:solidFill>
              </a:rPr>
              <a:t>các</a:t>
            </a:r>
            <a:r>
              <a:rPr lang="en-US" dirty="0" smtClean="0">
                <a:solidFill>
                  <a:schemeClr val="tx1"/>
                </a:solidFill>
              </a:rPr>
              <a:t> </a:t>
            </a:r>
            <a:r>
              <a:rPr lang="en-US" dirty="0" err="1" smtClean="0">
                <a:solidFill>
                  <a:schemeClr val="tx1"/>
                </a:solidFill>
              </a:rPr>
              <a:t>định</a:t>
            </a:r>
            <a:r>
              <a:rPr lang="en-US" dirty="0" smtClean="0">
                <a:solidFill>
                  <a:schemeClr val="tx1"/>
                </a:solidFill>
              </a:rPr>
              <a:t> </a:t>
            </a:r>
            <a:r>
              <a:rPr lang="en-US" dirty="0" err="1" smtClean="0">
                <a:solidFill>
                  <a:schemeClr val="tx1"/>
                </a:solidFill>
              </a:rPr>
              <a:t>luật</a:t>
            </a:r>
            <a:r>
              <a:rPr lang="en-US" dirty="0" smtClean="0">
                <a:solidFill>
                  <a:schemeClr val="tx1"/>
                </a:solidFill>
              </a:rPr>
              <a:t> </a:t>
            </a:r>
            <a:r>
              <a:rPr lang="en-US" dirty="0" err="1" smtClean="0">
                <a:solidFill>
                  <a:schemeClr val="tx1"/>
                </a:solidFill>
              </a:rPr>
              <a:t>vật</a:t>
            </a:r>
            <a:r>
              <a:rPr lang="en-US" dirty="0" smtClean="0">
                <a:solidFill>
                  <a:schemeClr val="tx1"/>
                </a:solidFill>
              </a:rPr>
              <a:t> </a:t>
            </a:r>
            <a:r>
              <a:rPr lang="en-US" dirty="0" err="1" smtClean="0">
                <a:solidFill>
                  <a:schemeClr val="tx1"/>
                </a:solidFill>
              </a:rPr>
              <a:t>lý</a:t>
            </a:r>
            <a:r>
              <a:rPr lang="en-US" dirty="0" smtClean="0">
                <a:solidFill>
                  <a:schemeClr val="tx1"/>
                </a:solidFill>
              </a:rPr>
              <a:t> </a:t>
            </a:r>
            <a:r>
              <a:rPr lang="en-US" dirty="0" err="1" smtClean="0">
                <a:solidFill>
                  <a:schemeClr val="tx1"/>
                </a:solidFill>
              </a:rPr>
              <a:t>xảy</a:t>
            </a:r>
            <a:r>
              <a:rPr lang="en-US" dirty="0" smtClean="0">
                <a:solidFill>
                  <a:schemeClr val="tx1"/>
                </a:solidFill>
              </a:rPr>
              <a:t> </a:t>
            </a:r>
            <a:r>
              <a:rPr lang="en-US" dirty="0" err="1" smtClean="0">
                <a:solidFill>
                  <a:schemeClr val="tx1"/>
                </a:solidFill>
              </a:rPr>
              <a:t>ra</a:t>
            </a:r>
            <a:r>
              <a:rPr lang="en-US" dirty="0" smtClean="0">
                <a:solidFill>
                  <a:schemeClr val="tx1"/>
                </a:solidFill>
              </a:rPr>
              <a:t> </a:t>
            </a:r>
            <a:r>
              <a:rPr lang="en-US" dirty="0" err="1" smtClean="0">
                <a:solidFill>
                  <a:schemeClr val="tx1"/>
                </a:solidFill>
              </a:rPr>
              <a:t>trong</a:t>
            </a:r>
            <a:r>
              <a:rPr lang="en-US" dirty="0" smtClean="0">
                <a:solidFill>
                  <a:schemeClr val="tx1"/>
                </a:solidFill>
              </a:rPr>
              <a:t> </a:t>
            </a:r>
            <a:r>
              <a:rPr lang="en-US" dirty="0" err="1" smtClean="0">
                <a:solidFill>
                  <a:schemeClr val="tx1"/>
                </a:solidFill>
              </a:rPr>
              <a:t>mô</a:t>
            </a:r>
            <a:r>
              <a:rPr lang="en-US" dirty="0" smtClean="0">
                <a:solidFill>
                  <a:schemeClr val="tx1"/>
                </a:solidFill>
              </a:rPr>
              <a:t> </a:t>
            </a:r>
            <a:r>
              <a:rPr lang="en-US" dirty="0" err="1" smtClean="0">
                <a:solidFill>
                  <a:schemeClr val="tx1"/>
                </a:solidFill>
              </a:rPr>
              <a:t>hình</a:t>
            </a:r>
            <a:r>
              <a:rPr lang="en-US" dirty="0" smtClean="0">
                <a:solidFill>
                  <a:schemeClr val="tx1"/>
                </a:solidFill>
              </a:rPr>
              <a:t>. </a:t>
            </a:r>
          </a:p>
          <a:p>
            <a:pPr marL="342900" indent="-342900" algn="just">
              <a:buFontTx/>
              <a:buChar char="-"/>
            </a:pPr>
            <a:r>
              <a:rPr lang="en-US" b="1" dirty="0" err="1" smtClean="0">
                <a:solidFill>
                  <a:schemeClr val="tx1"/>
                </a:solidFill>
              </a:rPr>
              <a:t>Mô</a:t>
            </a:r>
            <a:r>
              <a:rPr lang="en-US" b="1" dirty="0" smtClean="0">
                <a:solidFill>
                  <a:schemeClr val="tx1"/>
                </a:solidFill>
              </a:rPr>
              <a:t> </a:t>
            </a:r>
            <a:r>
              <a:rPr lang="en-US" b="1" dirty="0" err="1" smtClean="0">
                <a:solidFill>
                  <a:schemeClr val="tx1"/>
                </a:solidFill>
              </a:rPr>
              <a:t>hình</a:t>
            </a:r>
            <a:r>
              <a:rPr lang="en-US" b="1" dirty="0" smtClean="0">
                <a:solidFill>
                  <a:schemeClr val="tx1"/>
                </a:solidFill>
              </a:rPr>
              <a:t> </a:t>
            </a:r>
            <a:r>
              <a:rPr lang="en-US" b="1" dirty="0" err="1" smtClean="0">
                <a:solidFill>
                  <a:schemeClr val="tx1"/>
                </a:solidFill>
              </a:rPr>
              <a:t>toán</a:t>
            </a:r>
            <a:r>
              <a:rPr lang="en-US" b="1" dirty="0" smtClean="0">
                <a:solidFill>
                  <a:schemeClr val="tx1"/>
                </a:solidFill>
              </a:rPr>
              <a:t> </a:t>
            </a:r>
            <a:r>
              <a:rPr lang="vi-VN" dirty="0" smtClean="0">
                <a:solidFill>
                  <a:schemeClr val="tx1"/>
                </a:solidFill>
              </a:rPr>
              <a:t>là </a:t>
            </a:r>
            <a:r>
              <a:rPr lang="vi-VN" dirty="0">
                <a:solidFill>
                  <a:schemeClr val="tx1"/>
                </a:solidFill>
              </a:rPr>
              <a:t>một biểu diễn bao gồm các thủ tục hoặc thuật toán và phương trình toán học. Các mô hình này bao gồm một loạt các phương trình toán học hoặc các mối quan hệ có thể được giải một cách riêng biệt. Thông thường, các mô hình sử dụng kỹ thuật xấp xỉ số để giải các hàm toán học phức </a:t>
            </a:r>
            <a:r>
              <a:rPr lang="vi-VN" dirty="0" smtClean="0">
                <a:solidFill>
                  <a:schemeClr val="tx1"/>
                </a:solidFill>
              </a:rPr>
              <a:t>tạp</a:t>
            </a:r>
            <a:r>
              <a:rPr lang="en-US" dirty="0" smtClean="0">
                <a:solidFill>
                  <a:schemeClr val="tx1"/>
                </a:solidFill>
              </a:rPr>
              <a:t>. </a:t>
            </a:r>
          </a:p>
          <a:p>
            <a:pPr marL="342900" indent="-342900" algn="just">
              <a:buFontTx/>
              <a:buChar char="-"/>
            </a:pPr>
            <a:r>
              <a:rPr lang="en-US" dirty="0" err="1" smtClean="0">
                <a:solidFill>
                  <a:schemeClr val="tx1"/>
                </a:solidFill>
              </a:rPr>
              <a:t>Mô</a:t>
            </a:r>
            <a:r>
              <a:rPr lang="en-US" dirty="0" smtClean="0">
                <a:solidFill>
                  <a:schemeClr val="tx1"/>
                </a:solidFill>
              </a:rPr>
              <a:t> </a:t>
            </a:r>
            <a:r>
              <a:rPr lang="en-US" dirty="0" err="1">
                <a:solidFill>
                  <a:schemeClr val="tx1"/>
                </a:solidFill>
              </a:rPr>
              <a:t>hình</a:t>
            </a:r>
            <a:r>
              <a:rPr lang="en-US" dirty="0">
                <a:solidFill>
                  <a:schemeClr val="tx1"/>
                </a:solidFill>
              </a:rPr>
              <a:t> </a:t>
            </a:r>
            <a:r>
              <a:rPr lang="en-US" dirty="0" err="1" smtClean="0">
                <a:solidFill>
                  <a:schemeClr val="tx1"/>
                </a:solidFill>
              </a:rPr>
              <a:t>toán</a:t>
            </a:r>
            <a:r>
              <a:rPr lang="en-US" dirty="0" smtClean="0">
                <a:solidFill>
                  <a:schemeClr val="tx1"/>
                </a:solidFill>
              </a:rPr>
              <a:t> </a:t>
            </a:r>
            <a:r>
              <a:rPr lang="en-US" dirty="0" err="1" smtClean="0">
                <a:solidFill>
                  <a:schemeClr val="tx1"/>
                </a:solidFill>
              </a:rPr>
              <a:t>được</a:t>
            </a:r>
            <a:r>
              <a:rPr lang="en-US" dirty="0" smtClean="0">
                <a:solidFill>
                  <a:schemeClr val="tx1"/>
                </a:solidFill>
              </a:rPr>
              <a:t>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hỗ</a:t>
            </a:r>
            <a:r>
              <a:rPr lang="en-US" dirty="0">
                <a:solidFill>
                  <a:schemeClr val="tx1"/>
                </a:solidFill>
              </a:rPr>
              <a:t> </a:t>
            </a:r>
            <a:r>
              <a:rPr lang="en-US" dirty="0" err="1">
                <a:solidFill>
                  <a:schemeClr val="tx1"/>
                </a:solidFill>
              </a:rPr>
              <a:t>trợ</a:t>
            </a:r>
            <a:r>
              <a:rPr lang="en-US" dirty="0">
                <a:solidFill>
                  <a:schemeClr val="tx1"/>
                </a:solidFill>
              </a:rPr>
              <a:t> </a:t>
            </a:r>
            <a:r>
              <a:rPr lang="en-US" dirty="0" err="1">
                <a:solidFill>
                  <a:schemeClr val="tx1"/>
                </a:solidFill>
              </a:rPr>
              <a:t>cho</a:t>
            </a:r>
            <a:r>
              <a:rPr lang="en-US" dirty="0">
                <a:solidFill>
                  <a:schemeClr val="tx1"/>
                </a:solidFill>
              </a:rPr>
              <a:t> </a:t>
            </a:r>
            <a:r>
              <a:rPr lang="en-US" dirty="0" err="1">
                <a:solidFill>
                  <a:schemeClr val="tx1"/>
                </a:solidFill>
              </a:rPr>
              <a:t>diễn</a:t>
            </a:r>
            <a:r>
              <a:rPr lang="en-US" dirty="0">
                <a:solidFill>
                  <a:schemeClr val="tx1"/>
                </a:solidFill>
              </a:rPr>
              <a:t> </a:t>
            </a:r>
            <a:r>
              <a:rPr lang="en-US" dirty="0" err="1">
                <a:solidFill>
                  <a:schemeClr val="tx1"/>
                </a:solidFill>
              </a:rPr>
              <a:t>tả</a:t>
            </a:r>
            <a:r>
              <a:rPr lang="en-US" dirty="0">
                <a:solidFill>
                  <a:schemeClr val="tx1"/>
                </a:solidFill>
              </a:rPr>
              <a:t> </a:t>
            </a: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vật</a:t>
            </a:r>
            <a:r>
              <a:rPr lang="en-US" dirty="0">
                <a:solidFill>
                  <a:schemeClr val="tx1"/>
                </a:solidFill>
              </a:rPr>
              <a:t> </a:t>
            </a:r>
            <a:r>
              <a:rPr lang="en-US" dirty="0" err="1">
                <a:solidFill>
                  <a:schemeClr val="tx1"/>
                </a:solidFill>
              </a:rPr>
              <a:t>lý</a:t>
            </a:r>
            <a:r>
              <a:rPr lang="en-US" dirty="0">
                <a:solidFill>
                  <a:schemeClr val="tx1"/>
                </a:solidFill>
              </a:rPr>
              <a:t>. </a:t>
            </a:r>
            <a:r>
              <a:rPr lang="vi-VN" dirty="0">
                <a:solidFill>
                  <a:schemeClr val="tx1"/>
                </a:solidFill>
              </a:rPr>
              <a:t>Ngoài ra chúng còn được áp dụng cho việc kết hợp nhiều thành phần hệ thống hoặc nền tảng khác nhau. Mô hình vật lý được dùng cho mô phỏng ở mức thấp (chi tiết) còn mô hình toán được dùng ở mức chung thậm chí là cao</a:t>
            </a:r>
            <a:r>
              <a:rPr lang="vi-VN" dirty="0" smtClean="0">
                <a:solidFill>
                  <a:schemeClr val="tx1"/>
                </a:solidFill>
              </a:rPr>
              <a:t>.</a:t>
            </a:r>
            <a:endParaRPr lang="en-US" dirty="0">
              <a:solidFill>
                <a:schemeClr val="tx1"/>
              </a:solidFill>
            </a:endParaRPr>
          </a:p>
        </p:txBody>
      </p:sp>
    </p:spTree>
    <p:extLst>
      <p:ext uri="{BB962C8B-B14F-4D97-AF65-F5344CB8AC3E}">
        <p14:creationId xmlns:p14="http://schemas.microsoft.com/office/powerpoint/2010/main" val="18854959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9416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a:xfrm>
            <a:off x="668977" y="1295400"/>
            <a:ext cx="7941623" cy="5181600"/>
          </a:xfrm>
        </p:spPr>
        <p:txBody>
          <a:bodyPr>
            <a:normAutofit fontScale="92500" lnSpcReduction="10000"/>
          </a:bodyPr>
          <a:lstStyle/>
          <a:p>
            <a:pPr algn="just"/>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hình</a:t>
            </a:r>
            <a:r>
              <a:rPr lang="en-US" sz="2600" b="1" dirty="0" smtClean="0">
                <a:solidFill>
                  <a:schemeClr val="tx1"/>
                </a:solidFill>
              </a:rPr>
              <a:t> </a:t>
            </a:r>
            <a:r>
              <a:rPr lang="en-US" sz="2600" b="1" dirty="0" err="1" smtClean="0">
                <a:solidFill>
                  <a:schemeClr val="tx1"/>
                </a:solidFill>
              </a:rPr>
              <a:t>vật</a:t>
            </a:r>
            <a:r>
              <a:rPr lang="en-US" sz="2600" b="1" dirty="0" smtClean="0">
                <a:solidFill>
                  <a:schemeClr val="tx1"/>
                </a:solidFill>
              </a:rPr>
              <a:t> </a:t>
            </a:r>
            <a:r>
              <a:rPr lang="en-US" sz="2600" b="1" dirty="0" err="1" smtClean="0">
                <a:solidFill>
                  <a:schemeClr val="tx1"/>
                </a:solidFill>
              </a:rPr>
              <a:t>lý</a:t>
            </a:r>
            <a:r>
              <a:rPr lang="en-US" sz="2600" b="1" dirty="0" smtClean="0">
                <a:solidFill>
                  <a:schemeClr val="tx1"/>
                </a:solidFill>
              </a:rPr>
              <a:t>, </a:t>
            </a:r>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hình</a:t>
            </a:r>
            <a:r>
              <a:rPr lang="en-US" sz="2600" b="1" dirty="0" smtClean="0">
                <a:solidFill>
                  <a:schemeClr val="tx1"/>
                </a:solidFill>
              </a:rPr>
              <a:t> </a:t>
            </a:r>
            <a:r>
              <a:rPr lang="en-US" sz="2600" b="1" dirty="0" err="1" smtClean="0">
                <a:solidFill>
                  <a:schemeClr val="tx1"/>
                </a:solidFill>
              </a:rPr>
              <a:t>toán</a:t>
            </a:r>
            <a:r>
              <a:rPr lang="en-US" sz="2600" b="1" dirty="0" smtClean="0">
                <a:solidFill>
                  <a:schemeClr val="tx1"/>
                </a:solidFill>
              </a:rPr>
              <a:t>, </a:t>
            </a:r>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hình</a:t>
            </a:r>
            <a:r>
              <a:rPr lang="en-US" sz="2600" b="1" dirty="0" smtClean="0">
                <a:solidFill>
                  <a:schemeClr val="tx1"/>
                </a:solidFill>
              </a:rPr>
              <a:t> </a:t>
            </a:r>
            <a:r>
              <a:rPr lang="en-US" sz="2600" b="1" dirty="0" err="1" smtClean="0">
                <a:solidFill>
                  <a:schemeClr val="tx1"/>
                </a:solidFill>
              </a:rPr>
              <a:t>ngẫu</a:t>
            </a:r>
            <a:r>
              <a:rPr lang="en-US" sz="2600" b="1" dirty="0" smtClean="0">
                <a:solidFill>
                  <a:schemeClr val="tx1"/>
                </a:solidFill>
              </a:rPr>
              <a:t> </a:t>
            </a:r>
            <a:r>
              <a:rPr lang="en-US" sz="2600" b="1" dirty="0" err="1" smtClean="0">
                <a:solidFill>
                  <a:schemeClr val="tx1"/>
                </a:solidFill>
              </a:rPr>
              <a:t>nhiên</a:t>
            </a:r>
            <a:r>
              <a:rPr lang="en-US" sz="2600" b="1" dirty="0" smtClean="0">
                <a:solidFill>
                  <a:schemeClr val="tx1"/>
                </a:solidFill>
              </a:rPr>
              <a:t> </a:t>
            </a:r>
            <a:r>
              <a:rPr lang="en-US" sz="2600" b="1" dirty="0" err="1" smtClean="0">
                <a:solidFill>
                  <a:schemeClr val="tx1"/>
                </a:solidFill>
              </a:rPr>
              <a:t>và</a:t>
            </a:r>
            <a:r>
              <a:rPr lang="en-US" sz="2600" b="1" dirty="0" smtClean="0">
                <a:solidFill>
                  <a:schemeClr val="tx1"/>
                </a:solidFill>
              </a:rPr>
              <a:t> </a:t>
            </a:r>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hình</a:t>
            </a:r>
            <a:r>
              <a:rPr lang="en-US" sz="2600" b="1" dirty="0">
                <a:solidFill>
                  <a:schemeClr val="tx1"/>
                </a:solidFill>
              </a:rPr>
              <a:t> logic (Physics-Based, Mathematical, </a:t>
            </a:r>
            <a:r>
              <a:rPr lang="en-US" sz="2600" b="1" dirty="0" smtClean="0">
                <a:solidFill>
                  <a:schemeClr val="tx1"/>
                </a:solidFill>
              </a:rPr>
              <a:t>Stochastic, and </a:t>
            </a:r>
            <a:r>
              <a:rPr lang="en-US" sz="2600" b="1" dirty="0">
                <a:solidFill>
                  <a:schemeClr val="tx1"/>
                </a:solidFill>
              </a:rPr>
              <a:t>Logical </a:t>
            </a:r>
            <a:r>
              <a:rPr lang="en-US" sz="2600" b="1" dirty="0" smtClean="0">
                <a:solidFill>
                  <a:schemeClr val="tx1"/>
                </a:solidFill>
              </a:rPr>
              <a:t>Models)</a:t>
            </a:r>
          </a:p>
          <a:p>
            <a:pPr marL="342900" indent="-342900" algn="just">
              <a:buFontTx/>
              <a:buChar char="-"/>
            </a:pPr>
            <a:r>
              <a:rPr lang="en-US" sz="2600" b="1" dirty="0" err="1">
                <a:solidFill>
                  <a:schemeClr val="tx1"/>
                </a:solidFill>
              </a:rPr>
              <a:t>Mô</a:t>
            </a:r>
            <a:r>
              <a:rPr lang="en-US" sz="2600" b="1" dirty="0">
                <a:solidFill>
                  <a:schemeClr val="tx1"/>
                </a:solidFill>
              </a:rPr>
              <a:t> </a:t>
            </a:r>
            <a:r>
              <a:rPr lang="en-US" sz="2600" b="1" dirty="0" err="1" smtClean="0">
                <a:solidFill>
                  <a:schemeClr val="tx1"/>
                </a:solidFill>
              </a:rPr>
              <a:t>hình</a:t>
            </a:r>
            <a:r>
              <a:rPr lang="en-US" sz="2600" b="1" dirty="0" smtClean="0">
                <a:solidFill>
                  <a:schemeClr val="tx1"/>
                </a:solidFill>
              </a:rPr>
              <a:t> </a:t>
            </a:r>
            <a:r>
              <a:rPr lang="en-US" sz="2600" b="1" dirty="0" err="1" smtClean="0">
                <a:solidFill>
                  <a:schemeClr val="tx1"/>
                </a:solidFill>
              </a:rPr>
              <a:t>ngẫu</a:t>
            </a:r>
            <a:r>
              <a:rPr lang="en-US" sz="2600" b="1" dirty="0" smtClean="0">
                <a:solidFill>
                  <a:schemeClr val="tx1"/>
                </a:solidFill>
              </a:rPr>
              <a:t> </a:t>
            </a:r>
            <a:r>
              <a:rPr lang="en-US" sz="2600" b="1" dirty="0" err="1" smtClean="0">
                <a:solidFill>
                  <a:schemeClr val="tx1"/>
                </a:solidFill>
              </a:rPr>
              <a:t>nhiên</a:t>
            </a:r>
            <a:r>
              <a:rPr lang="en-US" sz="2600" b="1" dirty="0" smtClean="0">
                <a:solidFill>
                  <a:schemeClr val="tx1"/>
                </a:solidFill>
              </a:rPr>
              <a:t>: </a:t>
            </a:r>
            <a:r>
              <a:rPr lang="en-US" sz="2600" dirty="0" err="1">
                <a:solidFill>
                  <a:schemeClr val="tx1"/>
                </a:solidFill>
              </a:rPr>
              <a:t>Sử</a:t>
            </a:r>
            <a:r>
              <a:rPr lang="en-US" sz="2600" dirty="0">
                <a:solidFill>
                  <a:schemeClr val="tx1"/>
                </a:solidFill>
              </a:rPr>
              <a:t> </a:t>
            </a:r>
            <a:r>
              <a:rPr lang="en-US" sz="2600" dirty="0" err="1">
                <a:solidFill>
                  <a:schemeClr val="tx1"/>
                </a:solidFill>
              </a:rPr>
              <a:t>dụng</a:t>
            </a:r>
            <a:r>
              <a:rPr lang="en-US" sz="2600" dirty="0">
                <a:solidFill>
                  <a:schemeClr val="tx1"/>
                </a:solidFill>
              </a:rPr>
              <a:t> </a:t>
            </a:r>
            <a:r>
              <a:rPr lang="en-US" sz="2600" dirty="0" err="1">
                <a:solidFill>
                  <a:schemeClr val="tx1"/>
                </a:solidFill>
              </a:rPr>
              <a:t>khi</a:t>
            </a:r>
            <a:r>
              <a:rPr lang="en-US" sz="2600" dirty="0">
                <a:solidFill>
                  <a:schemeClr val="tx1"/>
                </a:solidFill>
              </a:rPr>
              <a:t> </a:t>
            </a:r>
            <a:r>
              <a:rPr lang="en-US" sz="2600" dirty="0" err="1">
                <a:solidFill>
                  <a:schemeClr val="tx1"/>
                </a:solidFill>
              </a:rPr>
              <a:t>mô</a:t>
            </a:r>
            <a:r>
              <a:rPr lang="en-US" sz="2600" dirty="0">
                <a:solidFill>
                  <a:schemeClr val="tx1"/>
                </a:solidFill>
              </a:rPr>
              <a:t> </a:t>
            </a:r>
            <a:r>
              <a:rPr lang="en-US" sz="2600" dirty="0" err="1">
                <a:solidFill>
                  <a:schemeClr val="tx1"/>
                </a:solidFill>
              </a:rPr>
              <a:t>hình</a:t>
            </a:r>
            <a:r>
              <a:rPr lang="en-US" sz="2600" dirty="0">
                <a:solidFill>
                  <a:schemeClr val="tx1"/>
                </a:solidFill>
              </a:rPr>
              <a:t> </a:t>
            </a:r>
            <a:r>
              <a:rPr lang="en-US" sz="2600" dirty="0" err="1">
                <a:solidFill>
                  <a:schemeClr val="tx1"/>
                </a:solidFill>
              </a:rPr>
              <a:t>trở</a:t>
            </a:r>
            <a:r>
              <a:rPr lang="en-US" sz="2600" dirty="0">
                <a:solidFill>
                  <a:schemeClr val="tx1"/>
                </a:solidFill>
              </a:rPr>
              <a:t> </a:t>
            </a:r>
            <a:r>
              <a:rPr lang="en-US" sz="2600" dirty="0" err="1">
                <a:solidFill>
                  <a:schemeClr val="tx1"/>
                </a:solidFill>
              </a:rPr>
              <a:t>nên</a:t>
            </a:r>
            <a:r>
              <a:rPr lang="en-US" sz="2600" dirty="0">
                <a:solidFill>
                  <a:schemeClr val="tx1"/>
                </a:solidFill>
              </a:rPr>
              <a:t> </a:t>
            </a:r>
            <a:r>
              <a:rPr lang="en-US" sz="2600" dirty="0" err="1">
                <a:solidFill>
                  <a:schemeClr val="tx1"/>
                </a:solidFill>
              </a:rPr>
              <a:t>lớn</a:t>
            </a:r>
            <a:r>
              <a:rPr lang="en-US" sz="2600" dirty="0">
                <a:solidFill>
                  <a:schemeClr val="tx1"/>
                </a:solidFill>
              </a:rPr>
              <a:t> </a:t>
            </a:r>
            <a:r>
              <a:rPr lang="en-US" sz="2600" dirty="0" err="1">
                <a:solidFill>
                  <a:schemeClr val="tx1"/>
                </a:solidFill>
              </a:rPr>
              <a:t>hơn</a:t>
            </a:r>
            <a:r>
              <a:rPr lang="en-US" sz="2600" dirty="0">
                <a:solidFill>
                  <a:schemeClr val="tx1"/>
                </a:solidFill>
              </a:rPr>
              <a:t>, </a:t>
            </a:r>
            <a:r>
              <a:rPr lang="en-US" sz="2600" dirty="0" err="1">
                <a:solidFill>
                  <a:schemeClr val="tx1"/>
                </a:solidFill>
              </a:rPr>
              <a:t>các</a:t>
            </a:r>
            <a:r>
              <a:rPr lang="en-US" sz="2600" dirty="0">
                <a:solidFill>
                  <a:schemeClr val="tx1"/>
                </a:solidFill>
              </a:rPr>
              <a:t> </a:t>
            </a:r>
            <a:r>
              <a:rPr lang="en-US" sz="2600" dirty="0" err="1">
                <a:solidFill>
                  <a:schemeClr val="tx1"/>
                </a:solidFill>
              </a:rPr>
              <a:t>quá</a:t>
            </a:r>
            <a:r>
              <a:rPr lang="en-US" sz="2600" dirty="0">
                <a:solidFill>
                  <a:schemeClr val="tx1"/>
                </a:solidFill>
              </a:rPr>
              <a:t> </a:t>
            </a:r>
            <a:r>
              <a:rPr lang="en-US" sz="2600" dirty="0" err="1">
                <a:solidFill>
                  <a:schemeClr val="tx1"/>
                </a:solidFill>
              </a:rPr>
              <a:t>trình</a:t>
            </a:r>
            <a:r>
              <a:rPr lang="en-US" sz="2600" dirty="0">
                <a:solidFill>
                  <a:schemeClr val="tx1"/>
                </a:solidFill>
              </a:rPr>
              <a:t> </a:t>
            </a:r>
            <a:r>
              <a:rPr lang="en-US" sz="2600" dirty="0" err="1">
                <a:solidFill>
                  <a:schemeClr val="tx1"/>
                </a:solidFill>
              </a:rPr>
              <a:t>diễn</a:t>
            </a:r>
            <a:r>
              <a:rPr lang="en-US" sz="2600" dirty="0">
                <a:solidFill>
                  <a:schemeClr val="tx1"/>
                </a:solidFill>
              </a:rPr>
              <a:t> </a:t>
            </a:r>
            <a:r>
              <a:rPr lang="en-US" sz="2600" dirty="0" err="1">
                <a:solidFill>
                  <a:schemeClr val="tx1"/>
                </a:solidFill>
              </a:rPr>
              <a:t>ra</a:t>
            </a:r>
            <a:r>
              <a:rPr lang="en-US" sz="2600" dirty="0">
                <a:solidFill>
                  <a:schemeClr val="tx1"/>
                </a:solidFill>
              </a:rPr>
              <a:t> </a:t>
            </a:r>
            <a:r>
              <a:rPr lang="en-US" sz="2600" dirty="0" err="1">
                <a:solidFill>
                  <a:schemeClr val="tx1"/>
                </a:solidFill>
              </a:rPr>
              <a:t>một</a:t>
            </a:r>
            <a:r>
              <a:rPr lang="en-US" sz="2600" dirty="0">
                <a:solidFill>
                  <a:schemeClr val="tx1"/>
                </a:solidFill>
              </a:rPr>
              <a:t> </a:t>
            </a:r>
            <a:r>
              <a:rPr lang="en-US" sz="2600" dirty="0" err="1">
                <a:solidFill>
                  <a:schemeClr val="tx1"/>
                </a:solidFill>
              </a:rPr>
              <a:t>cách</a:t>
            </a:r>
            <a:r>
              <a:rPr lang="en-US" sz="2600" dirty="0">
                <a:solidFill>
                  <a:schemeClr val="tx1"/>
                </a:solidFill>
              </a:rPr>
              <a:t> </a:t>
            </a:r>
            <a:r>
              <a:rPr lang="en-US" sz="2600" dirty="0" err="1">
                <a:solidFill>
                  <a:schemeClr val="tx1"/>
                </a:solidFill>
              </a:rPr>
              <a:t>ngẫu</a:t>
            </a:r>
            <a:r>
              <a:rPr lang="en-US" sz="2600" dirty="0">
                <a:solidFill>
                  <a:schemeClr val="tx1"/>
                </a:solidFill>
              </a:rPr>
              <a:t> </a:t>
            </a:r>
            <a:r>
              <a:rPr lang="en-US" sz="2600" dirty="0" err="1" smtClean="0">
                <a:solidFill>
                  <a:schemeClr val="tx1"/>
                </a:solidFill>
              </a:rPr>
              <a:t>nhiên</a:t>
            </a:r>
            <a:r>
              <a:rPr lang="vi-VN" sz="2600" dirty="0">
                <a:solidFill>
                  <a:schemeClr val="tx1"/>
                </a:solidFill>
              </a:rPr>
              <a:t>. Thay vì mô hình hóa tất cả các chi tiết quan trọng, các mô hình này sử </a:t>
            </a:r>
            <a:r>
              <a:rPr lang="vi-VN" sz="2600" dirty="0" smtClean="0">
                <a:solidFill>
                  <a:schemeClr val="tx1"/>
                </a:solidFill>
              </a:rPr>
              <a:t>dụng</a:t>
            </a:r>
            <a:r>
              <a:rPr lang="en-US" sz="2600" dirty="0" smtClean="0">
                <a:solidFill>
                  <a:schemeClr val="tx1"/>
                </a:solidFill>
              </a:rPr>
              <a:t> </a:t>
            </a:r>
            <a:r>
              <a:rPr lang="vi-VN" sz="2600" dirty="0" smtClean="0">
                <a:solidFill>
                  <a:schemeClr val="tx1"/>
                </a:solidFill>
              </a:rPr>
              <a:t>các </a:t>
            </a:r>
            <a:r>
              <a:rPr lang="en-US" sz="2600" dirty="0" err="1" smtClean="0">
                <a:solidFill>
                  <a:schemeClr val="tx1"/>
                </a:solidFill>
              </a:rPr>
              <a:t>hàm</a:t>
            </a:r>
            <a:r>
              <a:rPr lang="en-US" sz="2600" dirty="0" smtClean="0">
                <a:solidFill>
                  <a:schemeClr val="tx1"/>
                </a:solidFill>
              </a:rPr>
              <a:t> </a:t>
            </a:r>
            <a:r>
              <a:rPr lang="en-US" sz="2600" dirty="0" err="1" smtClean="0">
                <a:solidFill>
                  <a:schemeClr val="tx1"/>
                </a:solidFill>
              </a:rPr>
              <a:t>riêng</a:t>
            </a:r>
            <a:r>
              <a:rPr lang="en-US" sz="2600" dirty="0" smtClean="0">
                <a:solidFill>
                  <a:schemeClr val="tx1"/>
                </a:solidFill>
              </a:rPr>
              <a:t> </a:t>
            </a:r>
            <a:r>
              <a:rPr lang="en-US" sz="2600" dirty="0" err="1" smtClean="0">
                <a:solidFill>
                  <a:schemeClr val="tx1"/>
                </a:solidFill>
              </a:rPr>
              <a:t>biệt</a:t>
            </a:r>
            <a:r>
              <a:rPr lang="vi-VN" sz="2600" dirty="0" smtClean="0">
                <a:solidFill>
                  <a:schemeClr val="tx1"/>
                </a:solidFill>
              </a:rPr>
              <a:t> </a:t>
            </a:r>
            <a:r>
              <a:rPr lang="vi-VN" sz="2600" dirty="0">
                <a:solidFill>
                  <a:schemeClr val="tx1"/>
                </a:solidFill>
              </a:rPr>
              <a:t>do các chi tiết tạo ra. Do đó, các mô hình ngẫu nhiên thường được tìm thấy ở trên cùng của hệ thống phân cấp mô </a:t>
            </a:r>
            <a:r>
              <a:rPr lang="vi-VN" sz="2600" dirty="0" smtClean="0">
                <a:solidFill>
                  <a:schemeClr val="tx1"/>
                </a:solidFill>
              </a:rPr>
              <a:t>hình</a:t>
            </a:r>
            <a:r>
              <a:rPr lang="en-US" sz="2600" dirty="0" smtClean="0">
                <a:solidFill>
                  <a:schemeClr val="tx1"/>
                </a:solidFill>
              </a:rPr>
              <a:t>. </a:t>
            </a:r>
          </a:p>
          <a:p>
            <a:pPr marL="342900" indent="-342900" algn="just">
              <a:buFontTx/>
              <a:buChar char="-"/>
            </a:pPr>
            <a:r>
              <a:rPr lang="en-US" sz="2600" b="1" dirty="0">
                <a:solidFill>
                  <a:schemeClr val="tx1"/>
                </a:solidFill>
              </a:rPr>
              <a:t>M</a:t>
            </a:r>
            <a:r>
              <a:rPr lang="vi-VN" sz="2600" b="1" dirty="0">
                <a:solidFill>
                  <a:schemeClr val="tx1"/>
                </a:solidFill>
              </a:rPr>
              <a:t>ô hình lôgic </a:t>
            </a:r>
            <a:r>
              <a:rPr lang="en-US" sz="2600" dirty="0" err="1">
                <a:solidFill>
                  <a:schemeClr val="tx1"/>
                </a:solidFill>
              </a:rPr>
              <a:t>dùng</a:t>
            </a:r>
            <a:r>
              <a:rPr lang="en-US" sz="2600" dirty="0">
                <a:solidFill>
                  <a:schemeClr val="tx1"/>
                </a:solidFill>
              </a:rPr>
              <a:t> </a:t>
            </a:r>
            <a:r>
              <a:rPr lang="en-US" sz="2600" dirty="0" err="1">
                <a:solidFill>
                  <a:schemeClr val="tx1"/>
                </a:solidFill>
              </a:rPr>
              <a:t>để</a:t>
            </a:r>
            <a:r>
              <a:rPr lang="en-US" sz="2600" dirty="0">
                <a:solidFill>
                  <a:schemeClr val="tx1"/>
                </a:solidFill>
              </a:rPr>
              <a:t> </a:t>
            </a:r>
            <a:r>
              <a:rPr lang="en-US" sz="2600" dirty="0" err="1">
                <a:solidFill>
                  <a:schemeClr val="tx1"/>
                </a:solidFill>
              </a:rPr>
              <a:t>kiểm</a:t>
            </a:r>
            <a:r>
              <a:rPr lang="en-US" sz="2600" dirty="0">
                <a:solidFill>
                  <a:schemeClr val="tx1"/>
                </a:solidFill>
              </a:rPr>
              <a:t> </a:t>
            </a:r>
            <a:r>
              <a:rPr lang="en-US" sz="2600" dirty="0" err="1">
                <a:solidFill>
                  <a:schemeClr val="tx1"/>
                </a:solidFill>
              </a:rPr>
              <a:t>soát</a:t>
            </a:r>
            <a:r>
              <a:rPr lang="en-US" sz="2600" dirty="0">
                <a:solidFill>
                  <a:schemeClr val="tx1"/>
                </a:solidFill>
              </a:rPr>
              <a:t> </a:t>
            </a:r>
            <a:r>
              <a:rPr lang="vi-VN" sz="2600" dirty="0">
                <a:solidFill>
                  <a:schemeClr val="tx1"/>
                </a:solidFill>
              </a:rPr>
              <a:t>các quyết định và các chuỗi kết quả của</a:t>
            </a:r>
            <a:r>
              <a:rPr lang="en-US" sz="2600" dirty="0">
                <a:solidFill>
                  <a:schemeClr val="tx1"/>
                </a:solidFill>
              </a:rPr>
              <a:t> </a:t>
            </a:r>
            <a:r>
              <a:rPr lang="vi-VN" sz="2600" dirty="0">
                <a:solidFill>
                  <a:schemeClr val="tx1"/>
                </a:solidFill>
              </a:rPr>
              <a:t>sự kiện</a:t>
            </a:r>
            <a:r>
              <a:rPr lang="en-US" sz="2600" dirty="0">
                <a:solidFill>
                  <a:schemeClr val="tx1"/>
                </a:solidFill>
              </a:rPr>
              <a:t> </a:t>
            </a:r>
            <a:r>
              <a:rPr lang="en-US" sz="2600" dirty="0" err="1">
                <a:solidFill>
                  <a:schemeClr val="tx1"/>
                </a:solidFill>
              </a:rPr>
              <a:t>nơi</a:t>
            </a:r>
            <a:r>
              <a:rPr lang="en-US" sz="2600" dirty="0">
                <a:solidFill>
                  <a:schemeClr val="tx1"/>
                </a:solidFill>
              </a:rPr>
              <a:t> </a:t>
            </a:r>
            <a:r>
              <a:rPr lang="en-US" sz="2600" dirty="0" err="1">
                <a:solidFill>
                  <a:schemeClr val="tx1"/>
                </a:solidFill>
              </a:rPr>
              <a:t>mà</a:t>
            </a:r>
            <a:r>
              <a:rPr lang="en-US" sz="2600" dirty="0">
                <a:solidFill>
                  <a:schemeClr val="tx1"/>
                </a:solidFill>
              </a:rPr>
              <a:t> q</a:t>
            </a:r>
            <a:r>
              <a:rPr lang="vi-VN" sz="2600" dirty="0">
                <a:solidFill>
                  <a:schemeClr val="tx1"/>
                </a:solidFill>
              </a:rPr>
              <a:t>uan hệ nhân quả của các hiệu ứng quan trọng hơn chi tiết vật lý.</a:t>
            </a:r>
            <a:r>
              <a:rPr lang="en-US" sz="2600" dirty="0">
                <a:solidFill>
                  <a:schemeClr val="tx1"/>
                </a:solidFill>
              </a:rPr>
              <a:t> </a:t>
            </a:r>
            <a:r>
              <a:rPr lang="vi-VN" sz="2600" dirty="0">
                <a:solidFill>
                  <a:schemeClr val="tx1"/>
                </a:solidFill>
              </a:rPr>
              <a:t>Nhiều hệ thống mô phỏng hiện tại sử dụng cơ chế quyết định dựa trên quy tắc. </a:t>
            </a:r>
            <a:endParaRPr lang="en-US" sz="2600" dirty="0">
              <a:solidFill>
                <a:schemeClr val="tx1"/>
              </a:solidFill>
            </a:endParaRPr>
          </a:p>
        </p:txBody>
      </p:sp>
    </p:spTree>
    <p:extLst>
      <p:ext uri="{BB962C8B-B14F-4D97-AF65-F5344CB8AC3E}">
        <p14:creationId xmlns:p14="http://schemas.microsoft.com/office/powerpoint/2010/main" val="13510192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7892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a:xfrm>
            <a:off x="668977" y="1295400"/>
            <a:ext cx="7941623" cy="5181600"/>
          </a:xfrm>
        </p:spPr>
        <p:txBody>
          <a:bodyPr>
            <a:normAutofit lnSpcReduction="10000"/>
          </a:bodyPr>
          <a:lstStyle/>
          <a:p>
            <a:pPr algn="just"/>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phỏng</a:t>
            </a:r>
            <a:r>
              <a:rPr lang="en-US" sz="2600" b="1" dirty="0" smtClean="0">
                <a:solidFill>
                  <a:schemeClr val="tx1"/>
                </a:solidFill>
              </a:rPr>
              <a:t> </a:t>
            </a:r>
            <a:r>
              <a:rPr lang="en-US" sz="2600" b="1" dirty="0" err="1" smtClean="0">
                <a:solidFill>
                  <a:schemeClr val="tx1"/>
                </a:solidFill>
              </a:rPr>
              <a:t>liên</a:t>
            </a:r>
            <a:r>
              <a:rPr lang="en-US" sz="2600" b="1" dirty="0" smtClean="0">
                <a:solidFill>
                  <a:schemeClr val="tx1"/>
                </a:solidFill>
              </a:rPr>
              <a:t> </a:t>
            </a:r>
            <a:r>
              <a:rPr lang="en-US" sz="2600" b="1" dirty="0" err="1" smtClean="0">
                <a:solidFill>
                  <a:schemeClr val="tx1"/>
                </a:solidFill>
              </a:rPr>
              <a:t>tục</a:t>
            </a:r>
            <a:r>
              <a:rPr lang="en-US" sz="2600" b="1" dirty="0" smtClean="0">
                <a:solidFill>
                  <a:schemeClr val="tx1"/>
                </a:solidFill>
              </a:rPr>
              <a:t> </a:t>
            </a:r>
            <a:r>
              <a:rPr lang="en-US" sz="2600" b="1" dirty="0" err="1" smtClean="0">
                <a:solidFill>
                  <a:schemeClr val="tx1"/>
                </a:solidFill>
              </a:rPr>
              <a:t>và</a:t>
            </a:r>
            <a:r>
              <a:rPr lang="en-US" sz="2600" b="1" dirty="0" smtClean="0">
                <a:solidFill>
                  <a:schemeClr val="tx1"/>
                </a:solidFill>
              </a:rPr>
              <a:t> </a:t>
            </a:r>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phỏng</a:t>
            </a:r>
            <a:r>
              <a:rPr lang="en-US" sz="2600" b="1" dirty="0" smtClean="0">
                <a:solidFill>
                  <a:schemeClr val="tx1"/>
                </a:solidFill>
              </a:rPr>
              <a:t> </a:t>
            </a:r>
            <a:r>
              <a:rPr lang="en-US" sz="2600" b="1" dirty="0" err="1" smtClean="0">
                <a:solidFill>
                  <a:schemeClr val="tx1"/>
                </a:solidFill>
              </a:rPr>
              <a:t>gián</a:t>
            </a:r>
            <a:r>
              <a:rPr lang="en-US" sz="2600" b="1" dirty="0" smtClean="0">
                <a:solidFill>
                  <a:schemeClr val="tx1"/>
                </a:solidFill>
              </a:rPr>
              <a:t> </a:t>
            </a:r>
            <a:r>
              <a:rPr lang="en-US" sz="2600" b="1" dirty="0" err="1" smtClean="0">
                <a:solidFill>
                  <a:schemeClr val="tx1"/>
                </a:solidFill>
              </a:rPr>
              <a:t>đoạn</a:t>
            </a:r>
            <a:r>
              <a:rPr lang="en-US" sz="2600" b="1" dirty="0" smtClean="0">
                <a:solidFill>
                  <a:schemeClr val="tx1"/>
                </a:solidFill>
              </a:rPr>
              <a:t> (continuous </a:t>
            </a:r>
            <a:r>
              <a:rPr lang="en-US" sz="2600" b="1" dirty="0">
                <a:solidFill>
                  <a:schemeClr val="tx1"/>
                </a:solidFill>
              </a:rPr>
              <a:t>and discrete </a:t>
            </a:r>
            <a:r>
              <a:rPr lang="en-US" sz="2600" b="1" dirty="0" smtClean="0">
                <a:solidFill>
                  <a:schemeClr val="tx1"/>
                </a:solidFill>
              </a:rPr>
              <a:t>Simulations)</a:t>
            </a:r>
          </a:p>
          <a:p>
            <a:pPr marL="342900" indent="-342900" algn="just">
              <a:buFontTx/>
              <a:buChar char="-"/>
            </a:pPr>
            <a:r>
              <a:rPr lang="vi-VN" sz="2600" dirty="0">
                <a:solidFill>
                  <a:schemeClr val="tx1"/>
                </a:solidFill>
              </a:rPr>
              <a:t>Khi các đối tượng được mô phỏng, </a:t>
            </a:r>
            <a:r>
              <a:rPr lang="vi-VN" sz="2600" dirty="0" smtClean="0">
                <a:solidFill>
                  <a:schemeClr val="tx1"/>
                </a:solidFill>
              </a:rPr>
              <a:t>chúng</a:t>
            </a:r>
            <a:r>
              <a:rPr lang="en-US" sz="2600" dirty="0" smtClean="0">
                <a:solidFill>
                  <a:schemeClr val="tx1"/>
                </a:solidFill>
              </a:rPr>
              <a:t> </a:t>
            </a:r>
            <a:r>
              <a:rPr lang="vi-VN" sz="2600" dirty="0" smtClean="0">
                <a:solidFill>
                  <a:schemeClr val="tx1"/>
                </a:solidFill>
              </a:rPr>
              <a:t>được </a:t>
            </a:r>
            <a:r>
              <a:rPr lang="vi-VN" sz="2600" dirty="0">
                <a:solidFill>
                  <a:schemeClr val="tx1"/>
                </a:solidFill>
              </a:rPr>
              <a:t>đặc trưng bởi một tập hợp các biến trạng thái nắm bắt trạng thái tổng thể </a:t>
            </a:r>
            <a:r>
              <a:rPr lang="vi-VN" sz="2600" dirty="0" smtClean="0">
                <a:solidFill>
                  <a:schemeClr val="tx1"/>
                </a:solidFill>
              </a:rPr>
              <a:t>của</a:t>
            </a:r>
            <a:r>
              <a:rPr lang="en-US" sz="2600" dirty="0" smtClean="0">
                <a:solidFill>
                  <a:schemeClr val="tx1"/>
                </a:solidFill>
              </a:rPr>
              <a:t> </a:t>
            </a:r>
            <a:r>
              <a:rPr lang="vi-VN" sz="2600" dirty="0" smtClean="0">
                <a:solidFill>
                  <a:schemeClr val="tx1"/>
                </a:solidFill>
              </a:rPr>
              <a:t>vật</a:t>
            </a:r>
            <a:r>
              <a:rPr lang="en-US" sz="2600" dirty="0">
                <a:solidFill>
                  <a:schemeClr val="tx1"/>
                </a:solidFill>
              </a:rPr>
              <a:t> (</a:t>
            </a:r>
            <a:r>
              <a:rPr lang="en-US" sz="2600" dirty="0" err="1">
                <a:solidFill>
                  <a:schemeClr val="tx1"/>
                </a:solidFill>
              </a:rPr>
              <a:t>vị</a:t>
            </a:r>
            <a:r>
              <a:rPr lang="en-US" sz="2600" dirty="0">
                <a:solidFill>
                  <a:schemeClr val="tx1"/>
                </a:solidFill>
              </a:rPr>
              <a:t> </a:t>
            </a:r>
            <a:r>
              <a:rPr lang="en-US" sz="2600" dirty="0" err="1">
                <a:solidFill>
                  <a:schemeClr val="tx1"/>
                </a:solidFill>
              </a:rPr>
              <a:t>trí</a:t>
            </a:r>
            <a:r>
              <a:rPr lang="en-US" sz="2600" dirty="0">
                <a:solidFill>
                  <a:schemeClr val="tx1"/>
                </a:solidFill>
              </a:rPr>
              <a:t>, </a:t>
            </a:r>
            <a:r>
              <a:rPr lang="en-US" sz="2600" dirty="0" err="1">
                <a:solidFill>
                  <a:schemeClr val="tx1"/>
                </a:solidFill>
              </a:rPr>
              <a:t>vận</a:t>
            </a:r>
            <a:r>
              <a:rPr lang="en-US" sz="2600" dirty="0">
                <a:solidFill>
                  <a:schemeClr val="tx1"/>
                </a:solidFill>
              </a:rPr>
              <a:t> </a:t>
            </a:r>
            <a:r>
              <a:rPr lang="en-US" sz="2600" dirty="0" err="1" smtClean="0">
                <a:solidFill>
                  <a:schemeClr val="tx1"/>
                </a:solidFill>
              </a:rPr>
              <a:t>tốc</a:t>
            </a:r>
            <a:r>
              <a:rPr lang="en-US" sz="2600" dirty="0" smtClean="0">
                <a:solidFill>
                  <a:schemeClr val="tx1"/>
                </a:solidFill>
              </a:rPr>
              <a:t>…)</a:t>
            </a:r>
          </a:p>
          <a:p>
            <a:pPr marL="342900" indent="-342900" algn="just">
              <a:buFontTx/>
              <a:buChar char="-"/>
            </a:pPr>
            <a:r>
              <a:rPr lang="vi-VN" sz="2600" dirty="0">
                <a:solidFill>
                  <a:schemeClr val="tx1"/>
                </a:solidFill>
              </a:rPr>
              <a:t>Trong </a:t>
            </a:r>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phỏng</a:t>
            </a:r>
            <a:r>
              <a:rPr lang="vi-VN" sz="2600" b="1" dirty="0" smtClean="0">
                <a:solidFill>
                  <a:schemeClr val="tx1"/>
                </a:solidFill>
              </a:rPr>
              <a:t> </a:t>
            </a:r>
            <a:r>
              <a:rPr lang="vi-VN" sz="2600" b="1" dirty="0">
                <a:solidFill>
                  <a:schemeClr val="tx1"/>
                </a:solidFill>
              </a:rPr>
              <a:t>rời </a:t>
            </a:r>
            <a:r>
              <a:rPr lang="vi-VN" sz="2600" b="1" dirty="0" smtClean="0">
                <a:solidFill>
                  <a:schemeClr val="tx1"/>
                </a:solidFill>
              </a:rPr>
              <a:t>rạc</a:t>
            </a:r>
            <a:r>
              <a:rPr lang="vi-VN" sz="2600" dirty="0" smtClean="0">
                <a:solidFill>
                  <a:schemeClr val="tx1"/>
                </a:solidFill>
              </a:rPr>
              <a:t>, </a:t>
            </a:r>
            <a:r>
              <a:rPr lang="vi-VN" sz="2600" dirty="0">
                <a:solidFill>
                  <a:schemeClr val="tx1"/>
                </a:solidFill>
              </a:rPr>
              <a:t>các biến trạng thái này thay đổi ngay lập tức. Điều này </a:t>
            </a:r>
            <a:r>
              <a:rPr lang="vi-VN" sz="2600" dirty="0" smtClean="0">
                <a:solidFill>
                  <a:schemeClr val="tx1"/>
                </a:solidFill>
              </a:rPr>
              <a:t>thường</a:t>
            </a:r>
            <a:r>
              <a:rPr lang="en-US" sz="2600" dirty="0" smtClean="0">
                <a:solidFill>
                  <a:schemeClr val="tx1"/>
                </a:solidFill>
              </a:rPr>
              <a:t> </a:t>
            </a:r>
            <a:r>
              <a:rPr lang="vi-VN" sz="2600" dirty="0" smtClean="0">
                <a:solidFill>
                  <a:schemeClr val="tx1"/>
                </a:solidFill>
              </a:rPr>
              <a:t>được </a:t>
            </a:r>
            <a:r>
              <a:rPr lang="vi-VN" sz="2600" dirty="0">
                <a:solidFill>
                  <a:schemeClr val="tx1"/>
                </a:solidFill>
              </a:rPr>
              <a:t>kích hoạt bởi một sự kiện.</a:t>
            </a:r>
            <a:r>
              <a:rPr lang="vi-VN" sz="2600" dirty="0" smtClean="0">
                <a:solidFill>
                  <a:schemeClr val="tx1"/>
                </a:solidFill>
              </a:rPr>
              <a:t> </a:t>
            </a:r>
            <a:endParaRPr lang="en-US" sz="2600" dirty="0" smtClean="0">
              <a:solidFill>
                <a:schemeClr val="tx1"/>
              </a:solidFill>
            </a:endParaRPr>
          </a:p>
          <a:p>
            <a:pPr marL="342900" indent="-342900" algn="just">
              <a:buFontTx/>
              <a:buChar char="-"/>
            </a:pPr>
            <a:r>
              <a:rPr lang="vi-VN" sz="2600" dirty="0">
                <a:solidFill>
                  <a:schemeClr val="tx1"/>
                </a:solidFill>
              </a:rPr>
              <a:t>Nếu các trạng thái thay đổi liên tục theo thời gian, mô hình </a:t>
            </a:r>
            <a:r>
              <a:rPr lang="vi-VN" sz="2600" b="1" dirty="0">
                <a:solidFill>
                  <a:schemeClr val="tx1"/>
                </a:solidFill>
              </a:rPr>
              <a:t>mô phỏng liên tục </a:t>
            </a:r>
            <a:r>
              <a:rPr lang="vi-VN" sz="2600" dirty="0">
                <a:solidFill>
                  <a:schemeClr val="tx1"/>
                </a:solidFill>
              </a:rPr>
              <a:t>sẽ được sử dụng</a:t>
            </a:r>
            <a:r>
              <a:rPr lang="vi-VN" sz="2600" dirty="0" smtClean="0">
                <a:solidFill>
                  <a:schemeClr val="tx1"/>
                </a:solidFill>
              </a:rPr>
              <a:t>.</a:t>
            </a:r>
            <a:r>
              <a:rPr lang="en-US" sz="2600" dirty="0" smtClean="0">
                <a:solidFill>
                  <a:schemeClr val="tx1"/>
                </a:solidFill>
              </a:rPr>
              <a:t> </a:t>
            </a:r>
            <a:r>
              <a:rPr lang="en-US" sz="2600" dirty="0" err="1" smtClean="0">
                <a:solidFill>
                  <a:schemeClr val="tx1"/>
                </a:solidFill>
              </a:rPr>
              <a:t>Trong</a:t>
            </a:r>
            <a:r>
              <a:rPr lang="vi-VN" sz="2600" dirty="0" smtClean="0">
                <a:solidFill>
                  <a:schemeClr val="tx1"/>
                </a:solidFill>
              </a:rPr>
              <a:t> </a:t>
            </a:r>
            <a:r>
              <a:rPr lang="vi-VN" sz="2600" dirty="0">
                <a:solidFill>
                  <a:schemeClr val="tx1"/>
                </a:solidFill>
              </a:rPr>
              <a:t>mô phỏng liên </a:t>
            </a:r>
            <a:r>
              <a:rPr lang="vi-VN" sz="2600" dirty="0" smtClean="0">
                <a:solidFill>
                  <a:schemeClr val="tx1"/>
                </a:solidFill>
              </a:rPr>
              <a:t>tục, </a:t>
            </a:r>
            <a:r>
              <a:rPr lang="en-US" sz="2600" dirty="0" err="1" smtClean="0">
                <a:solidFill>
                  <a:schemeClr val="tx1"/>
                </a:solidFill>
              </a:rPr>
              <a:t>kỹ</a:t>
            </a:r>
            <a:r>
              <a:rPr lang="en-US" sz="2600" dirty="0" smtClean="0">
                <a:solidFill>
                  <a:schemeClr val="tx1"/>
                </a:solidFill>
              </a:rPr>
              <a:t> </a:t>
            </a:r>
            <a:r>
              <a:rPr lang="en-US" sz="2600" dirty="0" err="1" smtClean="0">
                <a:solidFill>
                  <a:schemeClr val="tx1"/>
                </a:solidFill>
              </a:rPr>
              <a:t>thuật</a:t>
            </a:r>
            <a:r>
              <a:rPr lang="vi-VN" sz="2600" dirty="0" smtClean="0">
                <a:solidFill>
                  <a:schemeClr val="tx1"/>
                </a:solidFill>
              </a:rPr>
              <a:t> </a:t>
            </a:r>
            <a:r>
              <a:rPr lang="vi-VN" sz="2600" dirty="0">
                <a:solidFill>
                  <a:schemeClr val="tx1"/>
                </a:solidFill>
              </a:rPr>
              <a:t>mô phỏng phải đảm </a:t>
            </a:r>
            <a:r>
              <a:rPr lang="vi-VN" sz="2600" dirty="0" smtClean="0">
                <a:solidFill>
                  <a:schemeClr val="tx1"/>
                </a:solidFill>
              </a:rPr>
              <a:t>bảo</a:t>
            </a:r>
            <a:r>
              <a:rPr lang="en-US" sz="2600" dirty="0" smtClean="0">
                <a:solidFill>
                  <a:schemeClr val="tx1"/>
                </a:solidFill>
              </a:rPr>
              <a:t> </a:t>
            </a:r>
            <a:r>
              <a:rPr lang="vi-VN" sz="2600" dirty="0" smtClean="0">
                <a:solidFill>
                  <a:schemeClr val="tx1"/>
                </a:solidFill>
              </a:rPr>
              <a:t>rằng </a:t>
            </a:r>
            <a:r>
              <a:rPr lang="vi-VN" sz="2600" dirty="0">
                <a:solidFill>
                  <a:schemeClr val="tx1"/>
                </a:solidFill>
              </a:rPr>
              <a:t>các lỗi số không làm sai lệch kết quả. </a:t>
            </a:r>
            <a:endParaRPr lang="en-US" sz="2600" dirty="0">
              <a:solidFill>
                <a:schemeClr val="tx1"/>
              </a:solidFill>
            </a:endParaRPr>
          </a:p>
        </p:txBody>
      </p:sp>
    </p:spTree>
    <p:extLst>
      <p:ext uri="{BB962C8B-B14F-4D97-AF65-F5344CB8AC3E}">
        <p14:creationId xmlns:p14="http://schemas.microsoft.com/office/powerpoint/2010/main" val="2937689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7892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a:xfrm>
            <a:off x="668977" y="1295400"/>
            <a:ext cx="7941623" cy="5181600"/>
          </a:xfrm>
        </p:spPr>
        <p:txBody>
          <a:bodyPr>
            <a:normAutofit/>
          </a:bodyPr>
          <a:lstStyle/>
          <a:p>
            <a:pPr algn="just"/>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phỏng</a:t>
            </a:r>
            <a:r>
              <a:rPr lang="en-US" sz="2600" b="1" dirty="0" smtClean="0">
                <a:solidFill>
                  <a:schemeClr val="tx1"/>
                </a:solidFill>
              </a:rPr>
              <a:t> </a:t>
            </a:r>
            <a:r>
              <a:rPr lang="en-US" sz="2600" b="1" dirty="0" err="1" smtClean="0">
                <a:solidFill>
                  <a:schemeClr val="tx1"/>
                </a:solidFill>
              </a:rPr>
              <a:t>mức</a:t>
            </a:r>
            <a:r>
              <a:rPr lang="en-US" sz="2600" b="1" dirty="0">
                <a:solidFill>
                  <a:schemeClr val="tx1"/>
                </a:solidFill>
              </a:rPr>
              <a:t> </a:t>
            </a:r>
            <a:r>
              <a:rPr lang="en-US" sz="2600" b="1" dirty="0" err="1">
                <a:solidFill>
                  <a:schemeClr val="tx1"/>
                </a:solidFill>
              </a:rPr>
              <a:t>thực</a:t>
            </a:r>
            <a:r>
              <a:rPr lang="en-US" sz="2600" b="1" dirty="0">
                <a:solidFill>
                  <a:schemeClr val="tx1"/>
                </a:solidFill>
              </a:rPr>
              <a:t> </a:t>
            </a:r>
            <a:r>
              <a:rPr lang="en-US" sz="2600" b="1" dirty="0" err="1">
                <a:solidFill>
                  <a:schemeClr val="tx1"/>
                </a:solidFill>
              </a:rPr>
              <a:t>thể</a:t>
            </a:r>
            <a:r>
              <a:rPr lang="en-US" sz="2600" b="1" dirty="0">
                <a:solidFill>
                  <a:schemeClr val="tx1"/>
                </a:solidFill>
              </a:rPr>
              <a:t> </a:t>
            </a:r>
            <a:r>
              <a:rPr lang="en-US" sz="2600" b="1" dirty="0" err="1">
                <a:solidFill>
                  <a:schemeClr val="tx1"/>
                </a:solidFill>
              </a:rPr>
              <a:t>và</a:t>
            </a:r>
            <a:r>
              <a:rPr lang="en-US" sz="2600" b="1" dirty="0">
                <a:solidFill>
                  <a:schemeClr val="tx1"/>
                </a:solidFill>
              </a:rPr>
              <a:t> </a:t>
            </a:r>
            <a:r>
              <a:rPr lang="en-US" sz="2600" b="1" dirty="0" err="1" smtClean="0">
                <a:solidFill>
                  <a:schemeClr val="tx1"/>
                </a:solidFill>
              </a:rPr>
              <a:t>mô</a:t>
            </a:r>
            <a:r>
              <a:rPr lang="en-US" sz="2600" b="1" dirty="0" smtClean="0">
                <a:solidFill>
                  <a:schemeClr val="tx1"/>
                </a:solidFill>
              </a:rPr>
              <a:t> </a:t>
            </a:r>
            <a:r>
              <a:rPr lang="en-US" sz="2600" b="1" dirty="0" err="1" smtClean="0">
                <a:solidFill>
                  <a:schemeClr val="tx1"/>
                </a:solidFill>
              </a:rPr>
              <a:t>phỏng</a:t>
            </a:r>
            <a:r>
              <a:rPr lang="en-US" sz="2600" b="1" dirty="0">
                <a:solidFill>
                  <a:schemeClr val="tx1"/>
                </a:solidFill>
              </a:rPr>
              <a:t> </a:t>
            </a:r>
            <a:r>
              <a:rPr lang="en-US" sz="2600" b="1" dirty="0" err="1">
                <a:solidFill>
                  <a:schemeClr val="tx1"/>
                </a:solidFill>
              </a:rPr>
              <a:t>tổng</a:t>
            </a:r>
            <a:r>
              <a:rPr lang="en-US" sz="2600" b="1" dirty="0">
                <a:solidFill>
                  <a:schemeClr val="tx1"/>
                </a:solidFill>
              </a:rPr>
              <a:t> </a:t>
            </a:r>
            <a:r>
              <a:rPr lang="en-US" sz="2600" b="1" dirty="0" err="1">
                <a:solidFill>
                  <a:schemeClr val="tx1"/>
                </a:solidFill>
              </a:rPr>
              <a:t>hợp</a:t>
            </a:r>
            <a:r>
              <a:rPr lang="en-US" sz="2600" b="1" dirty="0">
                <a:solidFill>
                  <a:schemeClr val="tx1"/>
                </a:solidFill>
              </a:rPr>
              <a:t> (Entity Level and Aggregate Level Simulation</a:t>
            </a:r>
            <a:r>
              <a:rPr lang="en-US" sz="2600" b="1" dirty="0" smtClean="0">
                <a:solidFill>
                  <a:schemeClr val="tx1"/>
                </a:solidFill>
              </a:rPr>
              <a:t>)</a:t>
            </a:r>
          </a:p>
          <a:p>
            <a:pPr marL="342900" indent="-342900" algn="just">
              <a:buFontTx/>
              <a:buChar char="-"/>
            </a:pPr>
            <a:r>
              <a:rPr lang="vi-VN" sz="2600" dirty="0" smtClean="0">
                <a:solidFill>
                  <a:schemeClr val="tx1"/>
                </a:solidFill>
              </a:rPr>
              <a:t>Nếu mô phỏng mô phỏng các nền tảng hệ thống vũ khí đơn lẻ, như xe tăng, binh lính, máy bay đơn lẻ hoặc xuất kích, v.v., chúng ta đang nói đến</a:t>
            </a:r>
            <a:r>
              <a:rPr lang="en-US" sz="2600" dirty="0" smtClean="0">
                <a:solidFill>
                  <a:schemeClr val="tx1"/>
                </a:solidFill>
              </a:rPr>
              <a:t> </a:t>
            </a:r>
            <a:r>
              <a:rPr lang="vi-VN" sz="2600" dirty="0" smtClean="0">
                <a:solidFill>
                  <a:schemeClr val="tx1"/>
                </a:solidFill>
              </a:rPr>
              <a:t>mô phỏng mức thực thể.</a:t>
            </a:r>
            <a:endParaRPr lang="en-US" sz="2600" dirty="0" smtClean="0">
              <a:solidFill>
                <a:schemeClr val="tx1"/>
              </a:solidFill>
            </a:endParaRPr>
          </a:p>
          <a:p>
            <a:pPr marL="342900" indent="-342900" algn="just">
              <a:buFontTx/>
              <a:buChar char="-"/>
            </a:pPr>
            <a:r>
              <a:rPr lang="vi-VN" sz="2600" dirty="0" smtClean="0">
                <a:solidFill>
                  <a:schemeClr val="tx1"/>
                </a:solidFill>
              </a:rPr>
              <a:t>Nếu một số thực thể này được tổng hợp</a:t>
            </a:r>
            <a:r>
              <a:rPr lang="en-US" sz="2600" dirty="0" smtClean="0">
                <a:solidFill>
                  <a:schemeClr val="tx1"/>
                </a:solidFill>
              </a:rPr>
              <a:t> </a:t>
            </a:r>
            <a:r>
              <a:rPr lang="vi-VN" sz="2600" dirty="0" smtClean="0">
                <a:solidFill>
                  <a:schemeClr val="tx1"/>
                </a:solidFill>
              </a:rPr>
              <a:t>vào một đối tượng cao hơn, chẳng hạn như một đại đội có 10 xe tăng hoặc một cuộc không kích bao gồm 12</a:t>
            </a:r>
            <a:r>
              <a:rPr lang="en-US" sz="2600" dirty="0" smtClean="0">
                <a:solidFill>
                  <a:schemeClr val="tx1"/>
                </a:solidFill>
              </a:rPr>
              <a:t> </a:t>
            </a:r>
            <a:r>
              <a:rPr lang="vi-VN" sz="2600" dirty="0" smtClean="0">
                <a:solidFill>
                  <a:schemeClr val="tx1"/>
                </a:solidFill>
              </a:rPr>
              <a:t>máy bay, chúng ta nói về mô phỏng mức tổng hợp.</a:t>
            </a:r>
            <a:endParaRPr lang="en-US" sz="2600" dirty="0">
              <a:solidFill>
                <a:schemeClr val="tx1"/>
              </a:solidFill>
            </a:endParaRPr>
          </a:p>
        </p:txBody>
      </p:sp>
    </p:spTree>
    <p:extLst>
      <p:ext uri="{BB962C8B-B14F-4D97-AF65-F5344CB8AC3E}">
        <p14:creationId xmlns:p14="http://schemas.microsoft.com/office/powerpoint/2010/main" val="3843282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976" y="228600"/>
            <a:ext cx="7789223" cy="838200"/>
          </a:xfrm>
        </p:spPr>
        <p:txBody>
          <a:bodyPr>
            <a:noAutofit/>
          </a:bodyPr>
          <a:lstStyle/>
          <a:p>
            <a:r>
              <a:rPr lang="en-US" sz="2400" dirty="0" err="1" smtClean="0"/>
              <a:t>MỘT</a:t>
            </a:r>
            <a:r>
              <a:rPr lang="en-US" sz="2400" dirty="0" smtClean="0"/>
              <a:t> </a:t>
            </a:r>
            <a:r>
              <a:rPr lang="en-US" sz="2400" dirty="0" err="1" smtClean="0"/>
              <a:t>SỐ</a:t>
            </a:r>
            <a:r>
              <a:rPr lang="en-US" sz="2400" dirty="0" smtClean="0"/>
              <a:t> </a:t>
            </a:r>
            <a:r>
              <a:rPr lang="en-US" sz="2400" dirty="0" err="1" smtClean="0"/>
              <a:t>KHÁI</a:t>
            </a:r>
            <a:r>
              <a:rPr lang="en-US" sz="2400" dirty="0" smtClean="0"/>
              <a:t> </a:t>
            </a:r>
            <a:r>
              <a:rPr lang="en-US" sz="2400" dirty="0" err="1" smtClean="0"/>
              <a:t>NIỆM</a:t>
            </a:r>
            <a:r>
              <a:rPr lang="en-US" sz="2400" dirty="0" smtClean="0"/>
              <a:t> </a:t>
            </a:r>
            <a:r>
              <a:rPr lang="en-US" sz="2400" dirty="0" err="1" smtClean="0"/>
              <a:t>VỀ</a:t>
            </a:r>
            <a:r>
              <a:rPr lang="en-US" sz="2400" dirty="0" smtClean="0"/>
              <a:t> </a:t>
            </a:r>
            <a:r>
              <a:rPr lang="en-US" sz="2400" dirty="0" err="1" smtClean="0"/>
              <a:t>MÔ</a:t>
            </a:r>
            <a:r>
              <a:rPr lang="en-US" sz="2400" dirty="0" smtClean="0"/>
              <a:t> </a:t>
            </a:r>
            <a:r>
              <a:rPr lang="en-US" sz="2400" dirty="0" err="1" smtClean="0"/>
              <a:t>HÌNH</a:t>
            </a:r>
            <a:r>
              <a:rPr lang="en-US" sz="2400" dirty="0" smtClean="0"/>
              <a:t> </a:t>
            </a:r>
            <a:r>
              <a:rPr lang="en-US" sz="2400" dirty="0" err="1" smtClean="0"/>
              <a:t>HÓA</a:t>
            </a:r>
            <a:r>
              <a:rPr lang="en-US" sz="2400" dirty="0" smtClean="0"/>
              <a:t> </a:t>
            </a:r>
            <a:r>
              <a:rPr lang="en-US" sz="2400" dirty="0" err="1" smtClean="0"/>
              <a:t>VÀ</a:t>
            </a:r>
            <a:r>
              <a:rPr lang="en-US" sz="2400" dirty="0" smtClean="0"/>
              <a:t>  </a:t>
            </a:r>
            <a:r>
              <a:rPr lang="en-US" sz="2400" dirty="0" err="1" smtClean="0"/>
              <a:t>MÔ</a:t>
            </a:r>
            <a:r>
              <a:rPr lang="en-US" sz="2400" dirty="0" smtClean="0"/>
              <a:t> </a:t>
            </a:r>
            <a:r>
              <a:rPr lang="en-US" sz="2400" dirty="0" err="1" smtClean="0"/>
              <a:t>PHỎNG</a:t>
            </a:r>
            <a:endParaRPr lang="en-US" sz="2400" dirty="0"/>
          </a:p>
        </p:txBody>
      </p:sp>
      <p:sp>
        <p:nvSpPr>
          <p:cNvPr id="3" name="Content Placeholder 2"/>
          <p:cNvSpPr>
            <a:spLocks noGrp="1"/>
          </p:cNvSpPr>
          <p:nvPr>
            <p:ph idx="1"/>
          </p:nvPr>
        </p:nvSpPr>
        <p:spPr>
          <a:xfrm>
            <a:off x="668977" y="1295400"/>
            <a:ext cx="7941623" cy="5181600"/>
          </a:xfrm>
        </p:spPr>
        <p:txBody>
          <a:bodyPr>
            <a:normAutofit/>
          </a:bodyPr>
          <a:lstStyle/>
          <a:p>
            <a:pPr algn="just"/>
            <a:r>
              <a:rPr lang="en-US" sz="2000" b="1" dirty="0">
                <a:solidFill>
                  <a:schemeClr val="tx1"/>
                </a:solidFill>
              </a:rPr>
              <a:t>Multi-Resolution Modeling: Resolution, </a:t>
            </a:r>
            <a:r>
              <a:rPr lang="en-US" sz="2000" b="1" dirty="0" smtClean="0">
                <a:solidFill>
                  <a:schemeClr val="tx1"/>
                </a:solidFill>
              </a:rPr>
              <a:t>Scope, and Structure</a:t>
            </a:r>
          </a:p>
        </p:txBody>
      </p:sp>
      <p:pic>
        <p:nvPicPr>
          <p:cNvPr id="4" name="Picture 3"/>
          <p:cNvPicPr>
            <a:picLocks noChangeAspect="1"/>
          </p:cNvPicPr>
          <p:nvPr/>
        </p:nvPicPr>
        <p:blipFill>
          <a:blip r:embed="rId3"/>
          <a:stretch>
            <a:fillRect/>
          </a:stretch>
        </p:blipFill>
        <p:spPr>
          <a:xfrm>
            <a:off x="1295400" y="2057400"/>
            <a:ext cx="6102061" cy="4419600"/>
          </a:xfrm>
          <a:prstGeom prst="rect">
            <a:avLst/>
          </a:prstGeom>
        </p:spPr>
      </p:pic>
    </p:spTree>
    <p:extLst>
      <p:ext uri="{BB962C8B-B14F-4D97-AF65-F5344CB8AC3E}">
        <p14:creationId xmlns:p14="http://schemas.microsoft.com/office/powerpoint/2010/main" val="42752613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914400"/>
            <a:ext cx="7543799" cy="5334000"/>
          </a:xfrm>
          <a:ln>
            <a:noFill/>
          </a:ln>
        </p:spPr>
        <p:style>
          <a:lnRef idx="2">
            <a:schemeClr val="dk1"/>
          </a:lnRef>
          <a:fillRef idx="1">
            <a:schemeClr val="lt1"/>
          </a:fillRef>
          <a:effectRef idx="0">
            <a:schemeClr val="dk1"/>
          </a:effectRef>
          <a:fontRef idx="minor">
            <a:schemeClr val="dk1"/>
          </a:fontRef>
        </p:style>
        <p:txBody>
          <a:bodyPr>
            <a:normAutofit fontScale="77500" lnSpcReduction="20000"/>
          </a:bodyPr>
          <a:lstStyle/>
          <a:p>
            <a:pPr marL="457200" indent="-457200" algn="just">
              <a:lnSpc>
                <a:spcPct val="120000"/>
              </a:lnSpc>
              <a:spcBef>
                <a:spcPts val="600"/>
              </a:spcBef>
              <a:buClr>
                <a:schemeClr val="bg2">
                  <a:lumMod val="50000"/>
                </a:schemeClr>
              </a:buClr>
              <a:buFont typeface="Wingdings" panose="05000000000000000000" pitchFamily="2" charset="2"/>
              <a:buChar char="v"/>
            </a:pPr>
            <a:r>
              <a:rPr lang="en-US" sz="2600" b="1" dirty="0" err="1" smtClean="0">
                <a:solidFill>
                  <a:schemeClr val="tx1"/>
                </a:solidFill>
                <a:latin typeface="Times New Roman" panose="02020603050405020304" pitchFamily="18" charset="0"/>
                <a:cs typeface="Times New Roman" panose="02020603050405020304" pitchFamily="18" charset="0"/>
              </a:rPr>
              <a:t>Lĩnh</a:t>
            </a:r>
            <a:r>
              <a:rPr lang="en-US" sz="2600" b="1" dirty="0" smtClean="0">
                <a:solidFill>
                  <a:schemeClr val="tx1"/>
                </a:solidFill>
                <a:latin typeface="Times New Roman" panose="02020603050405020304" pitchFamily="18" charset="0"/>
                <a:cs typeface="Times New Roman" panose="02020603050405020304" pitchFamily="18" charset="0"/>
              </a:rPr>
              <a:t> </a:t>
            </a:r>
            <a:r>
              <a:rPr lang="en-US" sz="2600" b="1" dirty="0" err="1" smtClean="0">
                <a:solidFill>
                  <a:schemeClr val="tx1"/>
                </a:solidFill>
                <a:latin typeface="Times New Roman" panose="02020603050405020304" pitchFamily="18" charset="0"/>
                <a:cs typeface="Times New Roman" panose="02020603050405020304" pitchFamily="18" charset="0"/>
              </a:rPr>
              <a:t>vực</a:t>
            </a:r>
            <a:r>
              <a:rPr lang="en-US" sz="2600" b="1" dirty="0" smtClean="0">
                <a:solidFill>
                  <a:schemeClr val="tx1"/>
                </a:solidFill>
                <a:latin typeface="Times New Roman" panose="02020603050405020304" pitchFamily="18" charset="0"/>
                <a:cs typeface="Times New Roman" panose="02020603050405020304" pitchFamily="18" charset="0"/>
              </a:rPr>
              <a:t> </a:t>
            </a:r>
            <a:r>
              <a:rPr lang="en-US" sz="2600" b="1" dirty="0" err="1" smtClean="0">
                <a:solidFill>
                  <a:schemeClr val="tx1"/>
                </a:solidFill>
                <a:latin typeface="Times New Roman" panose="02020603050405020304" pitchFamily="18" charset="0"/>
                <a:cs typeface="Times New Roman" panose="02020603050405020304" pitchFamily="18" charset="0"/>
              </a:rPr>
              <a:t>ứng</a:t>
            </a:r>
            <a:r>
              <a:rPr lang="en-US" sz="2600" b="1" dirty="0" smtClean="0">
                <a:solidFill>
                  <a:schemeClr val="tx1"/>
                </a:solidFill>
                <a:latin typeface="Times New Roman" panose="02020603050405020304" pitchFamily="18" charset="0"/>
                <a:cs typeface="Times New Roman" panose="02020603050405020304" pitchFamily="18" charset="0"/>
              </a:rPr>
              <a:t> </a:t>
            </a:r>
            <a:r>
              <a:rPr lang="en-US" sz="2600" b="1" dirty="0" err="1" smtClean="0">
                <a:solidFill>
                  <a:schemeClr val="tx1"/>
                </a:solidFill>
                <a:latin typeface="Times New Roman" panose="02020603050405020304" pitchFamily="18" charset="0"/>
                <a:cs typeface="Times New Roman" panose="02020603050405020304" pitchFamily="18" charset="0"/>
              </a:rPr>
              <a:t>dụng</a:t>
            </a:r>
            <a:r>
              <a:rPr lang="en-US" sz="2600" b="1" dirty="0" smtClean="0">
                <a:solidFill>
                  <a:schemeClr val="tx1"/>
                </a:solidFill>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tự</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nhiên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xã</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hội</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khoa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kỹ</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thuật</a:t>
            </a:r>
            <a:r>
              <a:rPr lang="en-US" sz="2600" dirty="0" smtClean="0">
                <a:latin typeface="Times New Roman" panose="02020603050405020304" pitchFamily="18" charset="0"/>
                <a:cs typeface="Times New Roman" panose="02020603050405020304" pitchFamily="18" charset="0"/>
              </a:rPr>
              <a:t>, </a:t>
            </a:r>
            <a:r>
              <a:rPr lang="en-US" sz="2600" b="1" dirty="0" err="1" smtClean="0">
                <a:solidFill>
                  <a:srgbClr val="FF0000"/>
                </a:solidFill>
                <a:latin typeface="Times New Roman" panose="02020603050405020304" pitchFamily="18" charset="0"/>
                <a:cs typeface="Times New Roman" panose="02020603050405020304" pitchFamily="18" charset="0"/>
              </a:rPr>
              <a:t>quân</a:t>
            </a:r>
            <a:r>
              <a:rPr lang="en-US" sz="2600" b="1" dirty="0" smtClean="0">
                <a:solidFill>
                  <a:srgbClr val="FF0000"/>
                </a:solidFill>
                <a:latin typeface="Times New Roman" panose="02020603050405020304" pitchFamily="18" charset="0"/>
                <a:cs typeface="Times New Roman" panose="02020603050405020304" pitchFamily="18" charset="0"/>
              </a:rPr>
              <a:t> </a:t>
            </a:r>
            <a:r>
              <a:rPr lang="en-US" sz="2600" b="1" dirty="0" err="1" smtClean="0">
                <a:solidFill>
                  <a:srgbClr val="FF0000"/>
                </a:solidFill>
                <a:latin typeface="Times New Roman" panose="02020603050405020304" pitchFamily="18" charset="0"/>
                <a:cs typeface="Times New Roman" panose="02020603050405020304" pitchFamily="18" charset="0"/>
              </a:rPr>
              <a:t>sự</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giáo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dục</a:t>
            </a:r>
            <a:r>
              <a:rPr lang="en-US" sz="2600" dirty="0" smtClean="0">
                <a:latin typeface="Times New Roman" panose="02020603050405020304" pitchFamily="18" charset="0"/>
                <a:cs typeface="Times New Roman" panose="02020603050405020304" pitchFamily="18" charset="0"/>
              </a:rPr>
              <a:t>, y </a:t>
            </a:r>
            <a:r>
              <a:rPr lang="en-US" sz="2600" dirty="0" err="1" smtClean="0">
                <a:latin typeface="Times New Roman" panose="02020603050405020304" pitchFamily="18" charset="0"/>
                <a:cs typeface="Times New Roman" panose="02020603050405020304" pitchFamily="18" charset="0"/>
              </a:rPr>
              <a:t>tế</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điều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khiển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tự</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động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hóa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xây</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dựng</a:t>
            </a:r>
            <a:r>
              <a:rPr lang="en-US" sz="2600" dirty="0" smtClean="0">
                <a:latin typeface="Times New Roman" panose="02020603050405020304" pitchFamily="18" charset="0"/>
                <a:cs typeface="Times New Roman" panose="02020603050405020304" pitchFamily="18" charset="0"/>
              </a:rPr>
              <a:t>… </a:t>
            </a:r>
          </a:p>
          <a:p>
            <a:pPr marL="457200" indent="-457200" algn="just">
              <a:lnSpc>
                <a:spcPct val="120000"/>
              </a:lnSpc>
              <a:spcBef>
                <a:spcPts val="600"/>
              </a:spcBef>
              <a:buClr>
                <a:schemeClr val="bg2">
                  <a:lumMod val="50000"/>
                </a:schemeClr>
              </a:buClr>
              <a:buFont typeface="Wingdings" panose="05000000000000000000" pitchFamily="2" charset="2"/>
              <a:buChar char="v"/>
            </a:pPr>
            <a:r>
              <a:rPr lang="en-US" sz="2600" b="1" dirty="0" err="1" smtClean="0">
                <a:latin typeface="Times New Roman" panose="02020603050405020304" pitchFamily="18" charset="0"/>
                <a:cs typeface="Times New Roman" panose="02020603050405020304" pitchFamily="18" charset="0"/>
              </a:rPr>
              <a:t>Ưu</a:t>
            </a:r>
            <a:r>
              <a:rPr lang="en-US" sz="2600" b="1" dirty="0" smtClean="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điểm</a:t>
            </a:r>
            <a:r>
              <a:rPr lang="en-US" sz="2600" b="1" dirty="0">
                <a:latin typeface="Times New Roman" panose="02020603050405020304" pitchFamily="18" charset="0"/>
                <a:cs typeface="Times New Roman" panose="02020603050405020304" pitchFamily="18" charset="0"/>
              </a:rPr>
              <a:t> </a:t>
            </a:r>
            <a:r>
              <a:rPr lang="en-US" sz="2600" b="1" dirty="0" err="1">
                <a:latin typeface="Times New Roman" panose="02020603050405020304" pitchFamily="18" charset="0"/>
                <a:cs typeface="Times New Roman" panose="02020603050405020304" pitchFamily="18" charset="0"/>
              </a:rPr>
              <a:t>mô</a:t>
            </a:r>
            <a:r>
              <a:rPr lang="en-US" sz="2600" b="1" dirty="0">
                <a:latin typeface="Times New Roman" panose="02020603050405020304" pitchFamily="18" charset="0"/>
                <a:cs typeface="Times New Roman" panose="02020603050405020304" pitchFamily="18" charset="0"/>
              </a:rPr>
              <a:t> </a:t>
            </a:r>
            <a:r>
              <a:rPr lang="en-US" sz="2600" b="1" dirty="0" err="1" smtClean="0">
                <a:latin typeface="Times New Roman" panose="02020603050405020304" pitchFamily="18" charset="0"/>
                <a:cs typeface="Times New Roman" panose="02020603050405020304" pitchFamily="18" charset="0"/>
              </a:rPr>
              <a:t>phỏng</a:t>
            </a:r>
            <a:r>
              <a:rPr lang="en-US" sz="2600" b="1" dirty="0" smtClean="0">
                <a:latin typeface="Times New Roman" panose="02020603050405020304" pitchFamily="18" charset="0"/>
                <a:cs typeface="Times New Roman" panose="02020603050405020304" pitchFamily="18" charset="0"/>
              </a:rPr>
              <a:t>:</a:t>
            </a:r>
            <a:r>
              <a:rPr lang="en-US"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Tiết </a:t>
            </a:r>
            <a:r>
              <a:rPr lang="vi-VN" sz="2600" dirty="0">
                <a:latin typeface="Times New Roman" panose="02020603050405020304" pitchFamily="18" charset="0"/>
                <a:cs typeface="Times New Roman" panose="02020603050405020304" pitchFamily="18" charset="0"/>
              </a:rPr>
              <a:t>kiệm thời gian, </a:t>
            </a:r>
            <a:r>
              <a:rPr lang="en-US" sz="2600" dirty="0" smtClean="0">
                <a:latin typeface="Times New Roman" panose="02020603050405020304" pitchFamily="18" charset="0"/>
                <a:cs typeface="Times New Roman" panose="02020603050405020304" pitchFamily="18" charset="0"/>
              </a:rPr>
              <a:t>chi</a:t>
            </a:r>
            <a:r>
              <a:rPr lang="vi-VN" sz="2600" dirty="0" smtClean="0">
                <a:latin typeface="Times New Roman" panose="02020603050405020304" pitchFamily="18" charset="0"/>
                <a:cs typeface="Times New Roman" panose="02020603050405020304" pitchFamily="18" charset="0"/>
              </a:rPr>
              <a:t> phí,</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có</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thể</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hiện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nhiều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lần</a:t>
            </a:r>
            <a:r>
              <a:rPr lang="en-US" sz="2600" dirty="0" smtClean="0">
                <a:latin typeface="Times New Roman" panose="02020603050405020304" pitchFamily="18" charset="0"/>
                <a:cs typeface="Times New Roman" panose="02020603050405020304" pitchFamily="18" charset="0"/>
              </a:rPr>
              <a:t>, </a:t>
            </a:r>
            <a:r>
              <a:rPr lang="vi-VN" sz="2600" dirty="0" smtClean="0">
                <a:latin typeface="Times New Roman" panose="02020603050405020304" pitchFamily="18" charset="0"/>
                <a:cs typeface="Times New Roman" panose="02020603050405020304" pitchFamily="18" charset="0"/>
              </a:rPr>
              <a:t>tránh </a:t>
            </a:r>
            <a:r>
              <a:rPr lang="vi-VN" sz="2600" dirty="0">
                <a:latin typeface="Times New Roman" panose="02020603050405020304" pitchFamily="18" charset="0"/>
                <a:cs typeface="Times New Roman" panose="02020603050405020304" pitchFamily="18" charset="0"/>
              </a:rPr>
              <a:t>được những trường hợp rủi ro, nguy hiểm trong điều kiện thực, giảm tác động xấu tới môi trường…, thậm chí </a:t>
            </a:r>
            <a:r>
              <a:rPr lang="vi-VN" sz="2600" dirty="0" smtClean="0">
                <a:latin typeface="Times New Roman" panose="02020603050405020304" pitchFamily="18" charset="0"/>
                <a:cs typeface="Times New Roman" panose="02020603050405020304" pitchFamily="18" charset="0"/>
              </a:rPr>
              <a:t>c</a:t>
            </a:r>
            <a:r>
              <a:rPr lang="en-US" sz="2600" dirty="0">
                <a:latin typeface="Times New Roman" panose="02020603050405020304" pitchFamily="18" charset="0"/>
                <a:cs typeface="Times New Roman" panose="02020603050405020304" pitchFamily="18" charset="0"/>
              </a:rPr>
              <a:t>ó</a:t>
            </a:r>
            <a:r>
              <a:rPr lang="vi-VN" sz="2600" dirty="0" smtClean="0">
                <a:latin typeface="Times New Roman" panose="02020603050405020304" pitchFamily="18" charset="0"/>
                <a:cs typeface="Times New Roman" panose="02020603050405020304" pitchFamily="18" charset="0"/>
              </a:rPr>
              <a:t> </a:t>
            </a:r>
            <a:r>
              <a:rPr lang="vi-VN" sz="2600" dirty="0">
                <a:latin typeface="Times New Roman" panose="02020603050405020304" pitchFamily="18" charset="0"/>
                <a:cs typeface="Times New Roman" panose="02020603050405020304" pitchFamily="18" charset="0"/>
              </a:rPr>
              <a:t>thể làm được cái không thể làm trong điều kiện </a:t>
            </a:r>
            <a:r>
              <a:rPr lang="vi-VN" sz="2600" dirty="0" smtClean="0">
                <a:latin typeface="Times New Roman" panose="02020603050405020304" pitchFamily="18" charset="0"/>
                <a:cs typeface="Times New Roman" panose="02020603050405020304" pitchFamily="18" charset="0"/>
              </a:rPr>
              <a:t>thực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nổ</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hạt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phản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ứng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hóa</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học</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thiên</a:t>
            </a:r>
            <a:r>
              <a:rPr lang="en-US" sz="2600" dirty="0" smtClean="0">
                <a:latin typeface="Times New Roman" panose="02020603050405020304" pitchFamily="18" charset="0"/>
                <a:cs typeface="Times New Roman" panose="02020603050405020304" pitchFamily="18" charset="0"/>
              </a:rPr>
              <a:t> tai…).</a:t>
            </a:r>
          </a:p>
          <a:p>
            <a:pPr marL="457200" indent="-457200" algn="just">
              <a:lnSpc>
                <a:spcPct val="120000"/>
              </a:lnSpc>
              <a:spcBef>
                <a:spcPts val="600"/>
              </a:spcBef>
              <a:buClr>
                <a:schemeClr val="bg2">
                  <a:lumMod val="50000"/>
                </a:schemeClr>
              </a:buClr>
              <a:buFont typeface="Wingdings" panose="05000000000000000000" pitchFamily="2" charset="2"/>
              <a:buChar char="v"/>
            </a:pPr>
            <a:endParaRPr lang="en-US" sz="600" dirty="0" smtClean="0">
              <a:latin typeface="Times New Roman" panose="02020603050405020304" pitchFamily="18" charset="0"/>
              <a:cs typeface="Times New Roman" panose="02020603050405020304" pitchFamily="18" charset="0"/>
            </a:endParaRPr>
          </a:p>
          <a:p>
            <a:pPr algn="just">
              <a:lnSpc>
                <a:spcPct val="120000"/>
              </a:lnSpc>
              <a:spcBef>
                <a:spcPts val="600"/>
              </a:spcBef>
              <a:buClr>
                <a:schemeClr val="bg2">
                  <a:lumMod val="50000"/>
                </a:schemeClr>
              </a:buClr>
            </a:pP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Đây</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là</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công</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cụ</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linh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hoạt</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hiệu</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quả</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trong</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nghiên</a:t>
            </a:r>
            <a:r>
              <a:rPr lang="en-US" sz="2600" dirty="0" smtClean="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cứu</a:t>
            </a:r>
            <a:r>
              <a:rPr lang="en-US" sz="2600" dirty="0">
                <a:latin typeface="Times New Roman" panose="02020603050405020304" pitchFamily="18" charset="0"/>
                <a:cs typeface="Times New Roman" panose="02020603050405020304" pitchFamily="18" charset="0"/>
              </a:rPr>
              <a:t> </a:t>
            </a:r>
            <a:r>
              <a:rPr lang="en-US" sz="2600" dirty="0" err="1">
                <a:latin typeface="Times New Roman" panose="02020603050405020304" pitchFamily="18" charset="0"/>
                <a:cs typeface="Times New Roman" panose="02020603050405020304" pitchFamily="18" charset="0"/>
              </a:rPr>
              <a:t>thử</a:t>
            </a:r>
            <a:r>
              <a:rPr lang="en-US" sz="2600" dirty="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nghiệm</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phân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tích</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dự</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đoán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huấn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luyện</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và</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đào</a:t>
            </a:r>
            <a:r>
              <a:rPr lang="en-US" sz="2600" dirty="0" smtClean="0">
                <a:latin typeface="Times New Roman" panose="02020603050405020304" pitchFamily="18" charset="0"/>
                <a:cs typeface="Times New Roman" panose="02020603050405020304" pitchFamily="18" charset="0"/>
              </a:rPr>
              <a:t> </a:t>
            </a:r>
            <a:r>
              <a:rPr lang="en-US" sz="2600" dirty="0" err="1" smtClean="0">
                <a:latin typeface="Times New Roman" panose="02020603050405020304" pitchFamily="18" charset="0"/>
                <a:cs typeface="Times New Roman" panose="02020603050405020304" pitchFamily="18" charset="0"/>
              </a:rPr>
              <a:t>tạo</a:t>
            </a:r>
            <a:r>
              <a:rPr lang="en-US" sz="2600" dirty="0" smtClean="0">
                <a:latin typeface="Times New Roman" panose="02020603050405020304" pitchFamily="18" charset="0"/>
                <a:cs typeface="Times New Roman" panose="02020603050405020304" pitchFamily="18" charset="0"/>
              </a:rPr>
              <a:t>.</a:t>
            </a:r>
            <a:r>
              <a:rPr lang="en-US" sz="2800" dirty="0"/>
              <a:t> </a:t>
            </a:r>
            <a:endParaRPr lang="en-US" sz="2800" dirty="0" smtClean="0"/>
          </a:p>
          <a:p>
            <a:pPr algn="just">
              <a:lnSpc>
                <a:spcPct val="120000"/>
              </a:lnSpc>
              <a:spcBef>
                <a:spcPts val="600"/>
              </a:spcBef>
              <a:buClr>
                <a:schemeClr val="bg2">
                  <a:lumMod val="50000"/>
                </a:schemeClr>
              </a:buClr>
            </a:pPr>
            <a:endParaRPr lang="en-US" sz="600" dirty="0" smtClean="0">
              <a:latin typeface="Times New Roman" panose="02020603050405020304" pitchFamily="18" charset="0"/>
              <a:cs typeface="Times New Roman" panose="02020603050405020304" pitchFamily="18" charset="0"/>
            </a:endParaRPr>
          </a:p>
          <a:p>
            <a:pPr marL="457200" indent="-457200" algn="just">
              <a:lnSpc>
                <a:spcPct val="120000"/>
              </a:lnSpc>
              <a:spcBef>
                <a:spcPts val="600"/>
              </a:spcBef>
              <a:buClr>
                <a:schemeClr val="bg2">
                  <a:lumMod val="50000"/>
                </a:schemeClr>
              </a:buClr>
              <a:buFont typeface="Wingdings" panose="05000000000000000000" pitchFamily="2" charset="2"/>
              <a:buChar char="v"/>
            </a:pPr>
            <a:r>
              <a:rPr lang="en-US" sz="2600" b="1" dirty="0" err="1" smtClean="0">
                <a:solidFill>
                  <a:schemeClr val="tx1"/>
                </a:solidFill>
                <a:latin typeface="Times New Roman" panose="02020603050405020304" pitchFamily="18" charset="0"/>
                <a:cs typeface="Times New Roman" panose="02020603050405020304" pitchFamily="18" charset="0"/>
              </a:rPr>
              <a:t>Khó</a:t>
            </a:r>
            <a:r>
              <a:rPr lang="en-US" sz="2600" b="1" dirty="0" smtClean="0">
                <a:solidFill>
                  <a:schemeClr val="tx1"/>
                </a:solidFill>
                <a:latin typeface="Times New Roman" panose="02020603050405020304" pitchFamily="18" charset="0"/>
                <a:cs typeface="Times New Roman" panose="02020603050405020304" pitchFamily="18" charset="0"/>
              </a:rPr>
              <a:t> </a:t>
            </a:r>
            <a:r>
              <a:rPr lang="en-US" sz="2600" b="1" dirty="0" err="1" smtClean="0">
                <a:solidFill>
                  <a:schemeClr val="tx1"/>
                </a:solidFill>
                <a:latin typeface="Times New Roman" panose="02020603050405020304" pitchFamily="18" charset="0"/>
                <a:cs typeface="Times New Roman" panose="02020603050405020304" pitchFamily="18" charset="0"/>
              </a:rPr>
              <a:t>khăn</a:t>
            </a:r>
            <a:r>
              <a:rPr lang="en-US" sz="2600" b="1"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Nhiều</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bài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toán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có</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quá</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nhiều</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tham</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số</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mô</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phỏng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thời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tiết</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hiện</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tượng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vật</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lý</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phức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tạp</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khó</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kiểm</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chứng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lại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tính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chính</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xác</a:t>
            </a:r>
            <a:r>
              <a:rPr lang="en-US" sz="2600" dirty="0" smtClean="0">
                <a:solidFill>
                  <a:schemeClr val="tx1"/>
                </a:solidFill>
                <a:latin typeface="Times New Roman" panose="02020603050405020304" pitchFamily="18" charset="0"/>
                <a:cs typeface="Times New Roman" panose="02020603050405020304" pitchFamily="18" charset="0"/>
              </a:rPr>
              <a:t> so </a:t>
            </a:r>
            <a:r>
              <a:rPr lang="en-US" sz="2600" dirty="0" err="1" smtClean="0">
                <a:solidFill>
                  <a:schemeClr val="tx1"/>
                </a:solidFill>
                <a:latin typeface="Times New Roman" panose="02020603050405020304" pitchFamily="18" charset="0"/>
                <a:cs typeface="Times New Roman" panose="02020603050405020304" pitchFamily="18" charset="0"/>
              </a:rPr>
              <a:t>với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thực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tế</a:t>
            </a:r>
            <a:r>
              <a:rPr lang="en-US" sz="2600" dirty="0">
                <a:solidFill>
                  <a:schemeClr val="tx1"/>
                </a:solidFill>
                <a:latin typeface="Times New Roman" panose="02020603050405020304" pitchFamily="18" charset="0"/>
                <a:cs typeface="Times New Roman" panose="02020603050405020304" pitchFamily="18" charset="0"/>
              </a:rPr>
              <a:t>;</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khó</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mô</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phỏng</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các</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yếu</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tố</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xã</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hội</a:t>
            </a:r>
            <a:r>
              <a:rPr lang="en-US" sz="2600" dirty="0" smtClean="0">
                <a:solidFill>
                  <a:schemeClr val="tx1"/>
                </a:solidFill>
                <a:latin typeface="Times New Roman" panose="02020603050405020304" pitchFamily="18" charset="0"/>
                <a:cs typeface="Times New Roman" panose="02020603050405020304" pitchFamily="18" charset="0"/>
              </a:rPr>
              <a:t>…</a:t>
            </a:r>
          </a:p>
          <a:p>
            <a:pPr lvl="1" indent="0" algn="just">
              <a:lnSpc>
                <a:spcPct val="120000"/>
              </a:lnSpc>
              <a:spcBef>
                <a:spcPts val="600"/>
              </a:spcBef>
              <a:buClr>
                <a:schemeClr val="bg2">
                  <a:lumMod val="50000"/>
                </a:schemeClr>
              </a:buClr>
              <a:buNone/>
            </a:pPr>
            <a:endParaRPr lang="en-US" sz="3200" dirty="0" smtClean="0">
              <a:solidFill>
                <a:schemeClr val="tx1"/>
              </a:solidFill>
              <a:latin typeface="Times New Roman" panose="02020603050405020304" pitchFamily="18" charset="0"/>
              <a:cs typeface="Times New Roman" panose="02020603050405020304" pitchFamily="18" charset="0"/>
            </a:endParaRPr>
          </a:p>
          <a:p>
            <a:pPr lvl="1" indent="0" algn="just">
              <a:lnSpc>
                <a:spcPct val="120000"/>
              </a:lnSpc>
              <a:spcBef>
                <a:spcPts val="600"/>
              </a:spcBef>
              <a:buClr>
                <a:schemeClr val="bg2">
                  <a:lumMod val="50000"/>
                </a:schemeClr>
              </a:buClr>
              <a:buNone/>
            </a:pPr>
            <a:endParaRPr lang="en-US" sz="3200" dirty="0" smtClean="0">
              <a:solidFill>
                <a:schemeClr val="tx1"/>
              </a:solidFill>
              <a:latin typeface="Times New Roman" panose="02020603050405020304" pitchFamily="18" charset="0"/>
              <a:cs typeface="Times New Roman" panose="02020603050405020304" pitchFamily="18" charset="0"/>
            </a:endParaRPr>
          </a:p>
          <a:p>
            <a:pPr algn="just">
              <a:spcBef>
                <a:spcPts val="1200"/>
              </a:spcBef>
              <a:spcAft>
                <a:spcPts val="1200"/>
              </a:spcAft>
              <a:buClr>
                <a:schemeClr val="tx1"/>
              </a:buClr>
            </a:pPr>
            <a:endParaRPr lang="en-US" sz="3000" dirty="0">
              <a:solidFill>
                <a:schemeClr val="tx1"/>
              </a:solidFill>
              <a:latin typeface="Times New Roman" panose="02020603050405020304" pitchFamily="18" charset="0"/>
              <a:cs typeface="Times New Roman" panose="02020603050405020304" pitchFamily="18" charset="0"/>
            </a:endParaRPr>
          </a:p>
        </p:txBody>
      </p:sp>
      <p:sp>
        <p:nvSpPr>
          <p:cNvPr id="8" name="Right Arrow 7"/>
          <p:cNvSpPr/>
          <p:nvPr/>
        </p:nvSpPr>
        <p:spPr>
          <a:xfrm>
            <a:off x="381000" y="3886200"/>
            <a:ext cx="533400" cy="385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 name="Title 1"/>
          <p:cNvSpPr txBox="1">
            <a:spLocks/>
          </p:cNvSpPr>
          <p:nvPr/>
        </p:nvSpPr>
        <p:spPr>
          <a:xfrm>
            <a:off x="685800" y="152400"/>
            <a:ext cx="5867400" cy="533400"/>
          </a:xfrm>
          <a:prstGeom prst="rect">
            <a:avLst/>
          </a:prstGeom>
        </p:spPr>
        <p:txBody>
          <a:bodyPr vert="horz" lIns="91440" tIns="45720" rIns="91440" bIns="45720" rtlCol="0" anchor="b">
            <a:noAutofit/>
          </a:bodyPr>
          <a:lstStyle>
            <a:lvl1pPr algn="l" defTabSz="914400" rtl="0" eaLnBrk="1" latinLnBrk="0" hangingPunct="1">
              <a:spcBef>
                <a:spcPct val="0"/>
              </a:spcBef>
              <a:buNone/>
              <a:defRPr sz="3200" kern="1200" cap="all" spc="-60" baseline="0">
                <a:solidFill>
                  <a:schemeClr val="tx1">
                    <a:lumMod val="65000"/>
                    <a:lumOff val="35000"/>
                  </a:schemeClr>
                </a:solidFill>
                <a:latin typeface="Segoe" pitchFamily="34" charset="0"/>
                <a:ea typeface="+mj-ea"/>
                <a:cs typeface="+mj-cs"/>
              </a:defRPr>
            </a:lvl1pPr>
          </a:lstStyle>
          <a:p>
            <a:pPr algn="ctr">
              <a:spcBef>
                <a:spcPts val="1200"/>
              </a:spcBef>
              <a:spcAft>
                <a:spcPts val="1200"/>
              </a:spcAft>
              <a:buClr>
                <a:schemeClr val="tx1"/>
              </a:buClr>
            </a:pPr>
            <a:r>
              <a:rPr lang="en-US" sz="2400" b="1" smtClean="0">
                <a:solidFill>
                  <a:schemeClr val="tx1"/>
                </a:solidFill>
                <a:latin typeface="Times New Roman" panose="02020603050405020304" pitchFamily="18" charset="0"/>
                <a:cs typeface="Times New Roman" panose="02020603050405020304" pitchFamily="18" charset="0"/>
              </a:rPr>
              <a:t>Công nghệ mô phỏng</a:t>
            </a: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26575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5500915" cy="762000"/>
          </a:xfrm>
        </p:spPr>
        <p:txBody>
          <a:bodyPr>
            <a:noAutofit/>
          </a:bodyPr>
          <a:lstStyle/>
          <a:p>
            <a:pPr algn="ctr">
              <a:spcBef>
                <a:spcPts val="1200"/>
              </a:spcBef>
              <a:spcAft>
                <a:spcPts val="1200"/>
              </a:spcAft>
              <a:buClr>
                <a:schemeClr val="tx1"/>
              </a:buClr>
            </a:pPr>
            <a:r>
              <a:rPr lang="en-US" sz="2400" b="1" dirty="0" err="1" smtClean="0">
                <a:solidFill>
                  <a:schemeClr val="tx1"/>
                </a:solidFill>
                <a:latin typeface="Times New Roman" panose="02020603050405020304" pitchFamily="18" charset="0"/>
                <a:cs typeface="Times New Roman" panose="02020603050405020304" pitchFamily="18" charset="0"/>
              </a:rPr>
              <a:t>Mô</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phỏng</a:t>
            </a:r>
            <a:r>
              <a:rPr lang="en-US" sz="2400" b="1" dirty="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trong</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quân</a:t>
            </a:r>
            <a:r>
              <a:rPr lang="en-US" sz="2400" b="1" dirty="0" smtClean="0">
                <a:solidFill>
                  <a:schemeClr val="tx1"/>
                </a:solidFill>
                <a:latin typeface="Times New Roman" panose="02020603050405020304" pitchFamily="18" charset="0"/>
                <a:cs typeface="Times New Roman" panose="02020603050405020304" pitchFamily="18" charset="0"/>
              </a:rPr>
              <a:t> </a:t>
            </a:r>
            <a:r>
              <a:rPr lang="en-US" sz="2400" b="1" dirty="0" err="1" smtClean="0">
                <a:solidFill>
                  <a:schemeClr val="tx1"/>
                </a:solidFill>
                <a:latin typeface="Times New Roman" panose="02020603050405020304" pitchFamily="18" charset="0"/>
                <a:cs typeface="Times New Roman" panose="02020603050405020304" pitchFamily="18" charset="0"/>
              </a:rPr>
              <a:t>sự</a:t>
            </a:r>
            <a:endParaRPr lang="en-US" sz="2400" b="1"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04800" y="762000"/>
            <a:ext cx="7391400" cy="1242484"/>
          </a:xfrm>
          <a:ln>
            <a:noFill/>
          </a:ln>
        </p:spPr>
        <p:style>
          <a:lnRef idx="2">
            <a:schemeClr val="dk1"/>
          </a:lnRef>
          <a:fillRef idx="1">
            <a:schemeClr val="lt1"/>
          </a:fillRef>
          <a:effectRef idx="0">
            <a:schemeClr val="dk1"/>
          </a:effectRef>
          <a:fontRef idx="minor">
            <a:schemeClr val="dk1"/>
          </a:fontRef>
        </p:style>
        <p:txBody>
          <a:bodyPr>
            <a:noAutofit/>
          </a:bodyPr>
          <a:lstStyle/>
          <a:p>
            <a:pPr marL="342900" lvl="1" indent="-342900" algn="just">
              <a:lnSpc>
                <a:spcPct val="120000"/>
              </a:lnSpc>
              <a:spcBef>
                <a:spcPts val="600"/>
              </a:spcBef>
              <a:spcAft>
                <a:spcPts val="600"/>
              </a:spcAft>
              <a:buClr>
                <a:schemeClr val="bg2">
                  <a:lumMod val="50000"/>
                </a:schemeClr>
              </a:buClr>
              <a:buFont typeface="Wingdings" panose="05000000000000000000" pitchFamily="2" charset="2"/>
              <a:buChar char="v"/>
            </a:pPr>
            <a:r>
              <a:rPr lang="en-US" sz="2200" b="1" dirty="0" err="1" smtClean="0">
                <a:solidFill>
                  <a:schemeClr val="tx1"/>
                </a:solidFill>
                <a:latin typeface="Times New Roman" panose="02020603050405020304" pitchFamily="18" charset="0"/>
                <a:cs typeface="Times New Roman" panose="02020603050405020304" pitchFamily="18" charset="0"/>
              </a:rPr>
              <a:t>Sử</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dụng</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công</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nghệ</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mô</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phỏng</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để</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thử</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nghiệm</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các</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lý</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thuyết</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về</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chiến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tranh</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mà</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không</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cần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trải</a:t>
            </a:r>
            <a:r>
              <a:rPr lang="en-US" sz="2200" b="1" dirty="0" smtClean="0">
                <a:solidFill>
                  <a:schemeClr val="tx1"/>
                </a:solidFill>
                <a:latin typeface="Times New Roman" panose="02020603050405020304" pitchFamily="18" charset="0"/>
                <a:cs typeface="Times New Roman" panose="02020603050405020304" pitchFamily="18" charset="0"/>
              </a:rPr>
              <a:t> qua </a:t>
            </a:r>
            <a:r>
              <a:rPr lang="en-US" sz="2200" b="1" dirty="0" err="1" smtClean="0">
                <a:solidFill>
                  <a:schemeClr val="tx1"/>
                </a:solidFill>
                <a:latin typeface="Times New Roman" panose="02020603050405020304" pitchFamily="18" charset="0"/>
                <a:cs typeface="Times New Roman" panose="02020603050405020304" pitchFamily="18" charset="0"/>
              </a:rPr>
              <a:t>chiến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tranh</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thực</a:t>
            </a:r>
            <a:r>
              <a:rPr lang="en-US" sz="2200" b="1" dirty="0" smtClean="0">
                <a:solidFill>
                  <a:schemeClr val="tx1"/>
                </a:solidFill>
                <a:latin typeface="Times New Roman" panose="02020603050405020304" pitchFamily="18" charset="0"/>
                <a:cs typeface="Times New Roman" panose="02020603050405020304" pitchFamily="18" charset="0"/>
              </a:rPr>
              <a:t> hay </a:t>
            </a:r>
            <a:r>
              <a:rPr lang="en-US" sz="2200" b="1" dirty="0" err="1" smtClean="0">
                <a:solidFill>
                  <a:schemeClr val="tx1"/>
                </a:solidFill>
                <a:latin typeface="Times New Roman" panose="02020603050405020304" pitchFamily="18" charset="0"/>
                <a:cs typeface="Times New Roman" panose="02020603050405020304" pitchFamily="18" charset="0"/>
              </a:rPr>
              <a:t>diễn</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tập</a:t>
            </a:r>
            <a:r>
              <a:rPr lang="en-US" sz="2200" b="1" dirty="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có</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thực</a:t>
            </a:r>
            <a:r>
              <a:rPr lang="en-US" sz="2200" b="1" dirty="0" smtClean="0">
                <a:solidFill>
                  <a:schemeClr val="tx1"/>
                </a:solidFill>
                <a:latin typeface="Times New Roman" panose="02020603050405020304" pitchFamily="18" charset="0"/>
                <a:cs typeface="Times New Roman" panose="02020603050405020304" pitchFamily="18" charset="0"/>
              </a:rPr>
              <a:t> </a:t>
            </a:r>
            <a:r>
              <a:rPr lang="en-US" sz="2200" b="1" dirty="0" err="1" smtClean="0">
                <a:solidFill>
                  <a:schemeClr val="tx1"/>
                </a:solidFill>
                <a:latin typeface="Times New Roman" panose="02020603050405020304" pitchFamily="18" charset="0"/>
                <a:cs typeface="Times New Roman" panose="02020603050405020304" pitchFamily="18" charset="0"/>
              </a:rPr>
              <a:t>binh</a:t>
            </a:r>
            <a:endParaRPr lang="en-US" sz="2200" b="1" dirty="0" smtClean="0">
              <a:solidFill>
                <a:schemeClr val="tx1"/>
              </a:solidFill>
              <a:latin typeface="Times New Roman" panose="02020603050405020304" pitchFamily="18" charset="0"/>
              <a:cs typeface="Times New Roman" panose="02020603050405020304" pitchFamily="18" charset="0"/>
            </a:endParaRPr>
          </a:p>
        </p:txBody>
      </p:sp>
      <p:sp>
        <p:nvSpPr>
          <p:cNvPr id="5" name="Rounded Rectangle 4"/>
          <p:cNvSpPr/>
          <p:nvPr/>
        </p:nvSpPr>
        <p:spPr>
          <a:xfrm>
            <a:off x="71740" y="3352800"/>
            <a:ext cx="1532050" cy="1850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err="1" smtClean="0">
                <a:latin typeface="Times New Roman" panose="02020603050405020304" pitchFamily="18" charset="0"/>
                <a:cs typeface="Times New Roman" panose="02020603050405020304" pitchFamily="18" charset="0"/>
              </a:rPr>
              <a:t>Ứng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dụng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phỏng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trong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quân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sự</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cho</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phép</a:t>
            </a:r>
            <a:endParaRPr lang="en-US" sz="2200" dirty="0">
              <a:latin typeface="Times New Roman" panose="02020603050405020304" pitchFamily="18" charset="0"/>
              <a:cs typeface="Times New Roman" panose="02020603050405020304" pitchFamily="18" charset="0"/>
            </a:endParaRPr>
          </a:p>
        </p:txBody>
      </p:sp>
      <p:sp>
        <p:nvSpPr>
          <p:cNvPr id="6" name="Right Arrow 5"/>
          <p:cNvSpPr/>
          <p:nvPr/>
        </p:nvSpPr>
        <p:spPr>
          <a:xfrm>
            <a:off x="1650094" y="4115516"/>
            <a:ext cx="473276" cy="385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200">
              <a:latin typeface="Times New Roman" panose="02020603050405020304" pitchFamily="18" charset="0"/>
              <a:cs typeface="Times New Roman" panose="02020603050405020304" pitchFamily="18" charset="0"/>
            </a:endParaRPr>
          </a:p>
        </p:txBody>
      </p:sp>
      <p:sp>
        <p:nvSpPr>
          <p:cNvPr id="7" name="Rounded Rectangle 6"/>
          <p:cNvSpPr/>
          <p:nvPr/>
        </p:nvSpPr>
        <p:spPr>
          <a:xfrm>
            <a:off x="2159944" y="2209800"/>
            <a:ext cx="3555055" cy="4267200"/>
          </a:xfrm>
          <a:prstGeom prst="roundRect">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200">
              <a:latin typeface="Times New Roman" panose="02020603050405020304" pitchFamily="18" charset="0"/>
              <a:cs typeface="Times New Roman" panose="02020603050405020304" pitchFamily="18" charset="0"/>
            </a:endParaRPr>
          </a:p>
        </p:txBody>
      </p:sp>
      <p:sp>
        <p:nvSpPr>
          <p:cNvPr id="8" name="Rectangle 7"/>
          <p:cNvSpPr/>
          <p:nvPr/>
        </p:nvSpPr>
        <p:spPr>
          <a:xfrm>
            <a:off x="2236146" y="2408344"/>
            <a:ext cx="3478854" cy="3939540"/>
          </a:xfrm>
          <a:prstGeom prst="rect">
            <a:avLst/>
          </a:prstGeom>
        </p:spPr>
        <p:txBody>
          <a:bodyPr wrap="square">
            <a:spAutoFit/>
          </a:bodyPr>
          <a:lstStyle/>
          <a:p>
            <a:pPr marL="0" lvl="3" algn="just">
              <a:spcBef>
                <a:spcPts val="600"/>
              </a:spcBef>
              <a:spcAft>
                <a:spcPts val="600"/>
              </a:spcAft>
              <a:buClr>
                <a:schemeClr val="bg2">
                  <a:lumMod val="50000"/>
                </a:schemeClr>
              </a:buClr>
              <a:buFont typeface="Wingdings" panose="05000000000000000000" pitchFamily="2" charset="2"/>
              <a:buChar char="Ø"/>
            </a:pPr>
            <a:r>
              <a:rPr lang="en-US" sz="2200" dirty="0" err="1" smtClean="0">
                <a:latin typeface="Times New Roman" panose="02020603050405020304" pitchFamily="18" charset="0"/>
                <a:cs typeface="Times New Roman" panose="02020603050405020304" pitchFamily="18" charset="0"/>
              </a:rPr>
              <a:t>Mô</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phỏng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người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vũ</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trang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bị</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phương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tiện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quân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sự</a:t>
            </a:r>
            <a:endParaRPr lang="en-US" sz="2200" dirty="0" smtClean="0">
              <a:latin typeface="Times New Roman" panose="02020603050405020304" pitchFamily="18" charset="0"/>
              <a:cs typeface="Times New Roman" panose="02020603050405020304" pitchFamily="18" charset="0"/>
            </a:endParaRPr>
          </a:p>
          <a:p>
            <a:pPr marL="0" lvl="3" algn="just">
              <a:spcBef>
                <a:spcPts val="600"/>
              </a:spcBef>
              <a:spcAft>
                <a:spcPts val="600"/>
              </a:spcAft>
              <a:buClr>
                <a:schemeClr val="bg2">
                  <a:lumMod val="50000"/>
                </a:schemeClr>
              </a:buClr>
              <a:buFont typeface="Wingdings" panose="05000000000000000000" pitchFamily="2" charset="2"/>
              <a:buChar char="Ø"/>
            </a:pPr>
            <a:r>
              <a:rPr lang="en-US" sz="2200" dirty="0" err="1" smtClean="0">
                <a:latin typeface="Times New Roman" panose="02020603050405020304" pitchFamily="18" charset="0"/>
                <a:cs typeface="Times New Roman" panose="02020603050405020304" pitchFamily="18" charset="0"/>
              </a:rPr>
              <a:t>Xây</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dựng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linh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hoạt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kịch</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bản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huấn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luyện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và</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diễn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tập</a:t>
            </a:r>
            <a:endParaRPr lang="en-US" sz="2200" dirty="0" smtClean="0">
              <a:latin typeface="Times New Roman" panose="02020603050405020304" pitchFamily="18" charset="0"/>
              <a:cs typeface="Times New Roman" panose="02020603050405020304" pitchFamily="18" charset="0"/>
            </a:endParaRPr>
          </a:p>
          <a:p>
            <a:pPr marL="0" lvl="3" algn="just">
              <a:spcBef>
                <a:spcPts val="600"/>
              </a:spcBef>
              <a:spcAft>
                <a:spcPts val="600"/>
              </a:spcAft>
              <a:buClr>
                <a:schemeClr val="bg2">
                  <a:lumMod val="50000"/>
                </a:schemeClr>
              </a:buClr>
              <a:buFont typeface="Wingdings" panose="05000000000000000000" pitchFamily="2" charset="2"/>
              <a:buChar char="Ø"/>
            </a:pPr>
            <a:r>
              <a:rPr lang="en-US" sz="2200" dirty="0" err="1" smtClean="0">
                <a:latin typeface="Times New Roman" panose="02020603050405020304" pitchFamily="18" charset="0"/>
                <a:cs typeface="Times New Roman" panose="02020603050405020304" pitchFamily="18" charset="0"/>
              </a:rPr>
              <a:t>Hỗ</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phân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tích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thuật</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khả</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năng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truyền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thông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hiệp</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đồng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chiến</a:t>
            </a:r>
            <a:endParaRPr lang="en-US" sz="2200" dirty="0" smtClean="0">
              <a:latin typeface="Times New Roman" panose="02020603050405020304" pitchFamily="18" charset="0"/>
              <a:cs typeface="Times New Roman" panose="02020603050405020304" pitchFamily="18" charset="0"/>
            </a:endParaRPr>
          </a:p>
          <a:p>
            <a:pPr marL="0" lvl="3" algn="just">
              <a:spcBef>
                <a:spcPts val="600"/>
              </a:spcBef>
              <a:spcAft>
                <a:spcPts val="600"/>
              </a:spcAft>
              <a:buClr>
                <a:schemeClr val="bg2">
                  <a:lumMod val="50000"/>
                </a:schemeClr>
              </a:buClr>
              <a:buFont typeface="Wingdings" panose="05000000000000000000" pitchFamily="2" charset="2"/>
              <a:buChar char="Ø"/>
            </a:pPr>
            <a:r>
              <a:rPr lang="en-US" sz="2200" dirty="0" err="1" smtClean="0">
                <a:latin typeface="Times New Roman" panose="02020603050405020304" pitchFamily="18" charset="0"/>
                <a:cs typeface="Times New Roman" panose="02020603050405020304" pitchFamily="18" charset="0"/>
              </a:rPr>
              <a:t>Hỗ</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trợ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quyết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định</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phương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tác</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chiến</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tối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ưu</a:t>
            </a:r>
            <a:endParaRPr lang="en-US" sz="2200" dirty="0" smtClean="0">
              <a:latin typeface="Times New Roman" panose="02020603050405020304" pitchFamily="18" charset="0"/>
              <a:cs typeface="Times New Roman" panose="02020603050405020304" pitchFamily="18" charset="0"/>
            </a:endParaRPr>
          </a:p>
        </p:txBody>
      </p:sp>
      <p:sp>
        <p:nvSpPr>
          <p:cNvPr id="9" name="Right Arrow 8"/>
          <p:cNvSpPr/>
          <p:nvPr/>
        </p:nvSpPr>
        <p:spPr>
          <a:xfrm>
            <a:off x="5791200" y="4114800"/>
            <a:ext cx="479953" cy="3854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200">
              <a:latin typeface="Times New Roman" panose="02020603050405020304" pitchFamily="18" charset="0"/>
              <a:cs typeface="Times New Roman" panose="02020603050405020304" pitchFamily="18" charset="0"/>
            </a:endParaRPr>
          </a:p>
        </p:txBody>
      </p:sp>
      <p:sp>
        <p:nvSpPr>
          <p:cNvPr id="10" name="Rounded Rectangle 9"/>
          <p:cNvSpPr/>
          <p:nvPr/>
        </p:nvSpPr>
        <p:spPr>
          <a:xfrm>
            <a:off x="6324601" y="2362200"/>
            <a:ext cx="2667000" cy="4038600"/>
          </a:xfrm>
          <a:prstGeom prst="roundRect">
            <a:avLst/>
          </a:prstGeom>
          <a:ln>
            <a:solidFill>
              <a:schemeClr val="bg2">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200">
              <a:latin typeface="Times New Roman" panose="02020603050405020304" pitchFamily="18" charset="0"/>
              <a:cs typeface="Times New Roman" panose="02020603050405020304" pitchFamily="18" charset="0"/>
            </a:endParaRPr>
          </a:p>
        </p:txBody>
      </p:sp>
      <p:sp>
        <p:nvSpPr>
          <p:cNvPr id="11" name="Rectangle 10"/>
          <p:cNvSpPr/>
          <p:nvPr/>
        </p:nvSpPr>
        <p:spPr>
          <a:xfrm>
            <a:off x="6427274" y="2461260"/>
            <a:ext cx="2576285" cy="3939540"/>
          </a:xfrm>
          <a:prstGeom prst="rect">
            <a:avLst/>
          </a:prstGeom>
        </p:spPr>
        <p:txBody>
          <a:bodyPr wrap="square">
            <a:spAutoFit/>
          </a:bodyPr>
          <a:lstStyle/>
          <a:p>
            <a:pPr marL="0" lvl="3" algn="just">
              <a:spcBef>
                <a:spcPts val="600"/>
              </a:spcBef>
              <a:spcAft>
                <a:spcPts val="600"/>
              </a:spcAft>
              <a:buClr>
                <a:schemeClr val="bg2">
                  <a:lumMod val="50000"/>
                </a:schemeClr>
              </a:buClr>
              <a:buFont typeface="Wingdings" panose="05000000000000000000" pitchFamily="2" charset="2"/>
              <a:buChar char="ü"/>
            </a:pPr>
            <a:r>
              <a:rPr lang="en-US" sz="2200" dirty="0" err="1" smtClean="0">
                <a:latin typeface="Times New Roman" panose="02020603050405020304" pitchFamily="18" charset="0"/>
                <a:cs typeface="Times New Roman" panose="02020603050405020304" pitchFamily="18" charset="0"/>
              </a:rPr>
              <a:t>Nâng</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cao</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hiệu</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quả</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luyện</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sẵn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sàng</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chiến</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đấu</a:t>
            </a:r>
            <a:endParaRPr lang="en-US" sz="2200" dirty="0" smtClean="0">
              <a:latin typeface="Times New Roman" panose="02020603050405020304" pitchFamily="18" charset="0"/>
              <a:cs typeface="Times New Roman" panose="02020603050405020304" pitchFamily="18" charset="0"/>
            </a:endParaRPr>
          </a:p>
          <a:p>
            <a:pPr marL="0" lvl="3" algn="just">
              <a:spcBef>
                <a:spcPts val="600"/>
              </a:spcBef>
              <a:spcAft>
                <a:spcPts val="600"/>
              </a:spcAft>
              <a:buClr>
                <a:schemeClr val="bg2">
                  <a:lumMod val="50000"/>
                </a:schemeClr>
              </a:buClr>
              <a:buFont typeface="Wingdings" panose="05000000000000000000" pitchFamily="2" charset="2"/>
              <a:buChar char="ü"/>
            </a:pPr>
            <a:r>
              <a:rPr lang="en-US" sz="2200" dirty="0" err="1">
                <a:latin typeface="Times New Roman" panose="02020603050405020304" pitchFamily="18" charset="0"/>
                <a:cs typeface="Times New Roman" panose="02020603050405020304" pitchFamily="18" charset="0"/>
              </a:rPr>
              <a:t>Tiết</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kiệm</a:t>
            </a:r>
            <a:r>
              <a:rPr lang="en-US" sz="2200" dirty="0">
                <a:latin typeface="Times New Roman" panose="02020603050405020304" pitchFamily="18" charset="0"/>
                <a:cs typeface="Times New Roman" panose="02020603050405020304" pitchFamily="18" charset="0"/>
              </a:rPr>
              <a:t> </a:t>
            </a:r>
            <a:r>
              <a:rPr lang="en-US" sz="2200" dirty="0" smtClean="0">
                <a:latin typeface="Times New Roman" panose="02020603050405020304" pitchFamily="18" charset="0"/>
                <a:cs typeface="Times New Roman" panose="02020603050405020304" pitchFamily="18" charset="0"/>
              </a:rPr>
              <a:t>chi </a:t>
            </a:r>
            <a:r>
              <a:rPr lang="en-US" sz="2200" dirty="0" err="1">
                <a:latin typeface="Times New Roman" panose="02020603050405020304" pitchFamily="18" charset="0"/>
                <a:cs typeface="Times New Roman" panose="02020603050405020304" pitchFamily="18" charset="0"/>
              </a:rPr>
              <a:t>phí</a:t>
            </a:r>
            <a:endParaRPr lang="en-US" sz="2200" dirty="0">
              <a:latin typeface="Times New Roman" panose="02020603050405020304" pitchFamily="18" charset="0"/>
              <a:cs typeface="Times New Roman" panose="02020603050405020304" pitchFamily="18" charset="0"/>
            </a:endParaRPr>
          </a:p>
          <a:p>
            <a:pPr marL="0" lvl="3" algn="just">
              <a:spcBef>
                <a:spcPts val="600"/>
              </a:spcBef>
              <a:spcAft>
                <a:spcPts val="600"/>
              </a:spcAft>
              <a:buClr>
                <a:schemeClr val="bg2">
                  <a:lumMod val="50000"/>
                </a:schemeClr>
              </a:buClr>
              <a:buFont typeface="Wingdings" panose="05000000000000000000" pitchFamily="2" charset="2"/>
              <a:buChar char="ü"/>
            </a:pPr>
            <a:r>
              <a:rPr lang="en-US" sz="2200" dirty="0" err="1">
                <a:latin typeface="Times New Roman" panose="02020603050405020304" pitchFamily="18" charset="0"/>
                <a:cs typeface="Times New Roman" panose="02020603050405020304" pitchFamily="18" charset="0"/>
              </a:rPr>
              <a:t>Hạn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chế</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tổn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thất</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về</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người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trong</a:t>
            </a:r>
            <a:r>
              <a:rPr lang="en-US" sz="2200" dirty="0" smtClean="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huấn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luyện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và</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diễn</a:t>
            </a:r>
            <a:r>
              <a:rPr lang="en-US" sz="2200" dirty="0">
                <a:latin typeface="Times New Roman" panose="02020603050405020304" pitchFamily="18" charset="0"/>
                <a:cs typeface="Times New Roman" panose="02020603050405020304" pitchFamily="18" charset="0"/>
              </a:rPr>
              <a:t> </a:t>
            </a:r>
            <a:r>
              <a:rPr lang="en-US" sz="2200" dirty="0" err="1">
                <a:latin typeface="Times New Roman" panose="02020603050405020304" pitchFamily="18" charset="0"/>
                <a:cs typeface="Times New Roman" panose="02020603050405020304" pitchFamily="18" charset="0"/>
              </a:rPr>
              <a:t>tập</a:t>
            </a:r>
            <a:r>
              <a:rPr lang="en-US" sz="2200" dirty="0">
                <a:latin typeface="Times New Roman" panose="02020603050405020304" pitchFamily="18" charset="0"/>
                <a:cs typeface="Times New Roman" panose="02020603050405020304" pitchFamily="18" charset="0"/>
              </a:rPr>
              <a:t> </a:t>
            </a:r>
            <a:endParaRPr lang="en-US" sz="2200" dirty="0" smtClean="0">
              <a:latin typeface="Times New Roman" panose="02020603050405020304" pitchFamily="18" charset="0"/>
              <a:cs typeface="Times New Roman" panose="02020603050405020304" pitchFamily="18" charset="0"/>
            </a:endParaRPr>
          </a:p>
          <a:p>
            <a:pPr marL="0" lvl="3" algn="just">
              <a:spcBef>
                <a:spcPts val="600"/>
              </a:spcBef>
              <a:spcAft>
                <a:spcPts val="600"/>
              </a:spcAft>
              <a:buClr>
                <a:schemeClr val="bg2">
                  <a:lumMod val="50000"/>
                </a:schemeClr>
              </a:buClr>
              <a:buFont typeface="Wingdings" panose="05000000000000000000" pitchFamily="2" charset="2"/>
              <a:buChar char="ü"/>
            </a:pPr>
            <a:r>
              <a:rPr lang="en-US" sz="2200" dirty="0" err="1" smtClean="0">
                <a:latin typeface="Times New Roman" panose="02020603050405020304" pitchFamily="18" charset="0"/>
                <a:cs typeface="Times New Roman" panose="02020603050405020304" pitchFamily="18" charset="0"/>
              </a:rPr>
              <a:t>Giảm</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tác</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hại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đối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với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môi</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trường</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khi</a:t>
            </a:r>
            <a:r>
              <a:rPr lang="en-US" sz="2200" dirty="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sử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dụng</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vũ</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khí</a:t>
            </a:r>
            <a:r>
              <a:rPr lang="en-US" sz="2200" dirty="0" smtClean="0">
                <a:latin typeface="Times New Roman" panose="02020603050405020304" pitchFamily="18" charset="0"/>
                <a:cs typeface="Times New Roman" panose="02020603050405020304" pitchFamily="18" charset="0"/>
              </a:rPr>
              <a:t> </a:t>
            </a:r>
            <a:r>
              <a:rPr lang="en-US" sz="2200" dirty="0" err="1" smtClean="0">
                <a:latin typeface="Times New Roman" panose="02020603050405020304" pitchFamily="18" charset="0"/>
                <a:cs typeface="Times New Roman" panose="02020603050405020304" pitchFamily="18" charset="0"/>
              </a:rPr>
              <a:t>thật</a:t>
            </a:r>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0479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457200" y="276225"/>
            <a:ext cx="8229600" cy="849313"/>
          </a:xfrm>
        </p:spPr>
        <p:txBody>
          <a:bodyPr>
            <a:normAutofit/>
          </a:bodyPr>
          <a:lstStyle/>
          <a:p>
            <a:pPr algn="ctr"/>
            <a:r>
              <a:rPr lang="en-US" altLang="vi-VN" sz="2600" b="1" dirty="0">
                <a:latin typeface="Times New Roman" panose="02020603050405020304" pitchFamily="18" charset="0"/>
                <a:ea typeface="Microsoft YaHei" panose="020B0503020204020204" pitchFamily="34" charset="-122"/>
                <a:cs typeface="Times New Roman" panose="02020603050405020304" pitchFamily="18" charset="0"/>
              </a:rPr>
              <a:t>Công </a:t>
            </a:r>
            <a:r>
              <a:rPr lang="en-US" altLang="vi-VN" sz="2600" b="1" dirty="0" err="1">
                <a:latin typeface="Times New Roman" panose="02020603050405020304" pitchFamily="18" charset="0"/>
                <a:ea typeface="Microsoft YaHei" panose="020B0503020204020204" pitchFamily="34" charset="-122"/>
                <a:cs typeface="Times New Roman" panose="02020603050405020304" pitchFamily="18" charset="0"/>
              </a:rPr>
              <a:t>tác</a:t>
            </a:r>
            <a:r>
              <a:rPr lang="en-US" altLang="vi-VN" sz="26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vi-VN" sz="2600" b="1" dirty="0" err="1">
                <a:latin typeface="Times New Roman" panose="02020603050405020304" pitchFamily="18" charset="0"/>
                <a:ea typeface="Microsoft YaHei" panose="020B0503020204020204" pitchFamily="34" charset="-122"/>
                <a:cs typeface="Times New Roman" panose="02020603050405020304" pitchFamily="18" charset="0"/>
              </a:rPr>
              <a:t>huấn</a:t>
            </a:r>
            <a:r>
              <a:rPr lang="en-US" altLang="vi-VN" sz="26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vi-VN" sz="2600" b="1" dirty="0" err="1">
                <a:latin typeface="Times New Roman" panose="02020603050405020304" pitchFamily="18" charset="0"/>
                <a:ea typeface="Microsoft YaHei" panose="020B0503020204020204" pitchFamily="34" charset="-122"/>
                <a:cs typeface="Times New Roman" panose="02020603050405020304" pitchFamily="18" charset="0"/>
              </a:rPr>
              <a:t>luyện</a:t>
            </a:r>
            <a:r>
              <a:rPr lang="en-US" altLang="vi-VN" sz="26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vi-VN" sz="2600" b="1" dirty="0" err="1">
                <a:latin typeface="Times New Roman" panose="02020603050405020304" pitchFamily="18" charset="0"/>
                <a:ea typeface="Microsoft YaHei" panose="020B0503020204020204" pitchFamily="34" charset="-122"/>
                <a:cs typeface="Times New Roman" panose="02020603050405020304" pitchFamily="18" charset="0"/>
              </a:rPr>
              <a:t>bộ</a:t>
            </a:r>
            <a:r>
              <a:rPr lang="en-US" altLang="vi-VN" sz="2600" b="1"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vi-VN" sz="2600" b="1" dirty="0" err="1">
                <a:latin typeface="Times New Roman" panose="02020603050405020304" pitchFamily="18" charset="0"/>
                <a:ea typeface="Microsoft YaHei" panose="020B0503020204020204" pitchFamily="34" charset="-122"/>
                <a:cs typeface="Times New Roman" panose="02020603050405020304" pitchFamily="18" charset="0"/>
              </a:rPr>
              <a:t>đội</a:t>
            </a:r>
            <a:endParaRPr lang="en-US" altLang="vi-VN" sz="26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7825" y="3917950"/>
            <a:ext cx="2794000" cy="171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5" descr="http://www.pcworld.com.vn/files/articles/2012/1231160/5-3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4837" y="1600200"/>
            <a:ext cx="2867025"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4"/>
          <p:cNvSpPr txBox="1">
            <a:spLocks/>
          </p:cNvSpPr>
          <p:nvPr/>
        </p:nvSpPr>
        <p:spPr>
          <a:xfrm>
            <a:off x="8232775" y="5724525"/>
            <a:ext cx="596900" cy="457200"/>
          </a:xfrm>
          <a:prstGeom prst="rect">
            <a:avLst/>
          </a:prstGeom>
        </p:spPr>
        <p:txBody>
          <a:bodyPr/>
          <a:lstStyle>
            <a:defPPr>
              <a:defRPr lang="en-US"/>
            </a:defPPr>
            <a:lvl1pPr marL="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1pPr>
            <a:lvl2pPr marL="742950" indent="-28575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2pPr>
            <a:lvl3pPr marL="1143000" indent="-22860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3pPr>
            <a:lvl4pPr marL="1600200" indent="-22860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4pPr>
            <a:lvl5pPr marL="2057400" indent="-22860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5pPr>
            <a:lvl6pPr marL="25146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6pPr>
            <a:lvl7pPr marL="29718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7pPr>
            <a:lvl8pPr marL="34290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8pPr>
            <a:lvl9pPr marL="38862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9pPr>
          </a:lstStyle>
          <a:p>
            <a:pPr eaLnBrk="1" hangingPunct="1"/>
            <a:fld id="{FA70D89F-AB2F-486C-BCE7-3B62E3DE9F59}" type="slidenum">
              <a:rPr lang="en-US" altLang="vi-VN" sz="1400" smtClean="0">
                <a:latin typeface="-탈윤체M" pitchFamily="2" charset="-127"/>
                <a:ea typeface="-탈윤체M" pitchFamily="2" charset="-127"/>
              </a:rPr>
              <a:pPr eaLnBrk="1" hangingPunct="1"/>
              <a:t>6</a:t>
            </a:fld>
            <a:endParaRPr lang="en-US" altLang="vi-VN" sz="1400">
              <a:latin typeface="-탈윤체M" pitchFamily="2" charset="-127"/>
              <a:ea typeface="-탈윤체M" pitchFamily="2" charset="-127"/>
            </a:endParaRPr>
          </a:p>
        </p:txBody>
      </p:sp>
      <p:grpSp>
        <p:nvGrpSpPr>
          <p:cNvPr id="14" name="Group 1"/>
          <p:cNvGrpSpPr>
            <a:grpSpLocks/>
          </p:cNvGrpSpPr>
          <p:nvPr/>
        </p:nvGrpSpPr>
        <p:grpSpPr bwMode="auto">
          <a:xfrm>
            <a:off x="5684837" y="3387725"/>
            <a:ext cx="2867025" cy="2244725"/>
            <a:chOff x="1219200" y="1549400"/>
            <a:chExt cx="6507163" cy="5232400"/>
          </a:xfrm>
        </p:grpSpPr>
        <p:pic>
          <p:nvPicPr>
            <p:cNvPr id="15" name="Picture 2" descr="G:\Pictures\SIMTECH\Kip xe - V1\Kip x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413" y="2819400"/>
              <a:ext cx="645795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 descr="C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1576388"/>
              <a:ext cx="2171700" cy="121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D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900" y="1549400"/>
              <a:ext cx="21891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6" descr="G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7200" y="1549400"/>
              <a:ext cx="2189163"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9" name="Picture 17" descr="http://assets.hardwaresphere.com/uploads/2009/06/military-flight-simulations-120-graphic-card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9712" y="1600200"/>
            <a:ext cx="3097213"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9" descr="http://s.hswstatic.com/gif/virtual-reality-military-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537" y="3328988"/>
            <a:ext cx="2890838"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8000" y="1600200"/>
            <a:ext cx="2606675" cy="240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119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625" y="1285875"/>
            <a:ext cx="5857875" cy="36433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grpSp>
        <p:nvGrpSpPr>
          <p:cNvPr id="9219" name="Group 3"/>
          <p:cNvGrpSpPr>
            <a:grpSpLocks/>
          </p:cNvGrpSpPr>
          <p:nvPr/>
        </p:nvGrpSpPr>
        <p:grpSpPr bwMode="auto">
          <a:xfrm>
            <a:off x="1666875" y="1506538"/>
            <a:ext cx="5334000" cy="3494087"/>
            <a:chOff x="2670" y="5010"/>
            <a:chExt cx="8399" cy="5504"/>
          </a:xfrm>
        </p:grpSpPr>
        <p:sp>
          <p:nvSpPr>
            <p:cNvPr id="9229" name="Text Box 4"/>
            <p:cNvSpPr txBox="1">
              <a:spLocks noChangeArrowheads="1"/>
            </p:cNvSpPr>
            <p:nvPr/>
          </p:nvSpPr>
          <p:spPr bwMode="auto">
            <a:xfrm>
              <a:off x="2670" y="5010"/>
              <a:ext cx="525" cy="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eaVert"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Aft>
                  <a:spcPts val="1000"/>
                </a:spcAft>
              </a:pPr>
              <a:r>
                <a:rPr lang="en-US" altLang="vi-VN" sz="1400">
                  <a:latin typeface="Calibri" panose="020F0502020204030204" pitchFamily="34" charset="0"/>
                </a:rPr>
                <a:t>Chi phí tính bằng $ (triệu đô)</a:t>
              </a:r>
              <a:endParaRPr lang="en-US" altLang="vi-VN"/>
            </a:p>
          </p:txBody>
        </p:sp>
        <p:sp>
          <p:nvSpPr>
            <p:cNvPr id="9230" name="Text Box 5"/>
            <p:cNvSpPr txBox="1">
              <a:spLocks noChangeArrowheads="1"/>
            </p:cNvSpPr>
            <p:nvPr/>
          </p:nvSpPr>
          <p:spPr bwMode="auto">
            <a:xfrm>
              <a:off x="7680" y="10095"/>
              <a:ext cx="3389"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0" rIns="0"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a:spcAft>
                  <a:spcPts val="1000"/>
                </a:spcAft>
              </a:pPr>
              <a:r>
                <a:rPr lang="en-US" altLang="vi-VN" sz="1400">
                  <a:latin typeface="Calibri" panose="020F0502020204030204" pitchFamily="34" charset="0"/>
                </a:rPr>
                <a:t> Chu kì tính bằng năm</a:t>
              </a:r>
              <a:endParaRPr lang="en-US" altLang="vi-VN"/>
            </a:p>
          </p:txBody>
        </p:sp>
      </p:grpSp>
      <p:sp>
        <p:nvSpPr>
          <p:cNvPr id="9220" name="Title 3"/>
          <p:cNvSpPr>
            <a:spLocks noGrp="1"/>
          </p:cNvSpPr>
          <p:nvPr>
            <p:ph type="title"/>
          </p:nvPr>
        </p:nvSpPr>
        <p:spPr>
          <a:xfrm>
            <a:off x="17462" y="527845"/>
            <a:ext cx="9109075" cy="561975"/>
          </a:xfrm>
        </p:spPr>
        <p:txBody>
          <a:bodyPr/>
          <a:lstStyle/>
          <a:p>
            <a:pPr algn="ctr"/>
            <a:r>
              <a:rPr lang="en-US" altLang="vi-VN" sz="2400" b="1" dirty="0" smtClean="0">
                <a:solidFill>
                  <a:schemeClr val="tx1"/>
                </a:solidFill>
                <a:latin typeface="Times New Roman" panose="02020603050405020304" pitchFamily="18" charset="0"/>
                <a:cs typeface="Times New Roman" panose="02020603050405020304" pitchFamily="18" charset="0"/>
              </a:rPr>
              <a:t>CHI PHÍ CHO CÁC HÌNH THỨC HUẤN LUYỆN</a:t>
            </a:r>
          </a:p>
        </p:txBody>
      </p:sp>
      <p:pic>
        <p:nvPicPr>
          <p:cNvPr id="922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713" y="5314950"/>
            <a:ext cx="438150"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2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3363" y="5627688"/>
            <a:ext cx="457200" cy="2381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922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713" y="5881688"/>
            <a:ext cx="438150" cy="2095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8682" name="Rectangle 10"/>
          <p:cNvSpPr>
            <a:spLocks noChangeArrowheads="1"/>
          </p:cNvSpPr>
          <p:nvPr/>
        </p:nvSpPr>
        <p:spPr bwMode="auto">
          <a:xfrm>
            <a:off x="1674813" y="5553075"/>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28600">
              <a:tabLst>
                <a:tab pos="4914900" algn="l"/>
              </a:tabLst>
              <a:defRPr/>
            </a:pPr>
            <a:r>
              <a:rPr lang="en-US" sz="1400" dirty="0"/>
              <a:t> Chi </a:t>
            </a:r>
            <a:r>
              <a:rPr lang="en-US" sz="1400" dirty="0" err="1"/>
              <a:t>phí</a:t>
            </a:r>
            <a:r>
              <a:rPr lang="en-US" sz="1400" dirty="0"/>
              <a:t> </a:t>
            </a:r>
            <a:r>
              <a:rPr lang="en-US" sz="1400" dirty="0" err="1"/>
              <a:t>cho</a:t>
            </a:r>
            <a:r>
              <a:rPr lang="en-US" sz="1400" dirty="0"/>
              <a:t> </a:t>
            </a:r>
            <a:r>
              <a:rPr lang="en-US" sz="1400" dirty="0" err="1"/>
              <a:t>đầu</a:t>
            </a:r>
            <a:r>
              <a:rPr lang="en-US" sz="1400" dirty="0"/>
              <a:t> </a:t>
            </a:r>
            <a:r>
              <a:rPr lang="en-US" sz="1400" dirty="0" err="1"/>
              <a:t>tư</a:t>
            </a:r>
            <a:r>
              <a:rPr lang="en-US" sz="1400" dirty="0"/>
              <a:t> </a:t>
            </a:r>
            <a:r>
              <a:rPr lang="en-US" sz="1400" dirty="0" err="1"/>
              <a:t>thiết</a:t>
            </a:r>
            <a:r>
              <a:rPr lang="en-US" sz="1400" dirty="0"/>
              <a:t> </a:t>
            </a:r>
            <a:r>
              <a:rPr lang="en-US" sz="1400" dirty="0" err="1"/>
              <a:t>bị</a:t>
            </a:r>
            <a:r>
              <a:rPr lang="en-US" sz="1400" dirty="0"/>
              <a:t> ở </a:t>
            </a:r>
            <a:r>
              <a:rPr lang="en-US" sz="1400" dirty="0" err="1"/>
              <a:t>trung</a:t>
            </a:r>
            <a:r>
              <a:rPr lang="en-US" sz="1400" dirty="0"/>
              <a:t> </a:t>
            </a:r>
            <a:r>
              <a:rPr lang="en-US" sz="1400" dirty="0" err="1"/>
              <a:t>tâm</a:t>
            </a:r>
            <a:r>
              <a:rPr lang="en-US" sz="1400" dirty="0"/>
              <a:t> </a:t>
            </a:r>
            <a:r>
              <a:rPr lang="en-US" sz="1400" dirty="0" err="1"/>
              <a:t>huấn</a:t>
            </a:r>
            <a:r>
              <a:rPr lang="en-US" sz="1400" dirty="0"/>
              <a:t> </a:t>
            </a:r>
            <a:r>
              <a:rPr lang="en-US" sz="1400" dirty="0" err="1"/>
              <a:t>luyện</a:t>
            </a:r>
            <a:r>
              <a:rPr lang="en-US" sz="1400" dirty="0"/>
              <a:t> </a:t>
            </a:r>
            <a:r>
              <a:rPr lang="en-US" sz="1400" dirty="0" err="1"/>
              <a:t>mô</a:t>
            </a:r>
            <a:r>
              <a:rPr lang="en-US" sz="1400" dirty="0"/>
              <a:t> </a:t>
            </a:r>
            <a:r>
              <a:rPr lang="en-US" sz="1400" dirty="0" err="1"/>
              <a:t>phỏng</a:t>
            </a:r>
            <a:endParaRPr lang="en-US" sz="600" dirty="0"/>
          </a:p>
          <a:p>
            <a:pPr indent="228600">
              <a:tabLst>
                <a:tab pos="4914900" algn="l"/>
              </a:tabLst>
              <a:defRPr/>
            </a:pPr>
            <a:endParaRPr lang="en-US" dirty="0"/>
          </a:p>
        </p:txBody>
      </p:sp>
      <p:sp>
        <p:nvSpPr>
          <p:cNvPr id="28683" name="Rectangle 11"/>
          <p:cNvSpPr>
            <a:spLocks noChangeArrowheads="1"/>
          </p:cNvSpPr>
          <p:nvPr/>
        </p:nvSpPr>
        <p:spPr bwMode="auto">
          <a:xfrm>
            <a:off x="1714500" y="5799138"/>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28600">
              <a:tabLst>
                <a:tab pos="4914900" algn="l"/>
              </a:tabLst>
              <a:defRPr/>
            </a:pPr>
            <a:r>
              <a:rPr lang="en-US" sz="1400" dirty="0"/>
              <a:t>Chi </a:t>
            </a:r>
            <a:r>
              <a:rPr lang="en-US" sz="1400" dirty="0" err="1"/>
              <a:t>phí</a:t>
            </a:r>
            <a:r>
              <a:rPr lang="en-US" sz="1400" dirty="0"/>
              <a:t> </a:t>
            </a:r>
            <a:r>
              <a:rPr lang="en-US" sz="1400" dirty="0" err="1"/>
              <a:t>bỏ</a:t>
            </a:r>
            <a:r>
              <a:rPr lang="en-US" sz="1400" dirty="0"/>
              <a:t> </a:t>
            </a:r>
            <a:r>
              <a:rPr lang="en-US" sz="1400" dirty="0" err="1"/>
              <a:t>ra</a:t>
            </a:r>
            <a:r>
              <a:rPr lang="en-US" sz="1400" dirty="0"/>
              <a:t> </a:t>
            </a:r>
            <a:r>
              <a:rPr lang="en-US" sz="1400" dirty="0" err="1"/>
              <a:t>cho</a:t>
            </a:r>
            <a:r>
              <a:rPr lang="en-US" sz="1400" dirty="0"/>
              <a:t> </a:t>
            </a:r>
            <a:r>
              <a:rPr lang="en-US" sz="1400" dirty="0" err="1"/>
              <a:t>việc</a:t>
            </a:r>
            <a:r>
              <a:rPr lang="en-US" sz="1400" dirty="0"/>
              <a:t> </a:t>
            </a:r>
            <a:r>
              <a:rPr lang="en-US" sz="1400" dirty="0" err="1"/>
              <a:t>huấn</a:t>
            </a:r>
            <a:r>
              <a:rPr lang="en-US" sz="1400" dirty="0"/>
              <a:t> </a:t>
            </a:r>
            <a:r>
              <a:rPr lang="en-US" sz="1400" dirty="0" err="1"/>
              <a:t>luyện</a:t>
            </a:r>
            <a:r>
              <a:rPr lang="en-US" sz="1400" dirty="0"/>
              <a:t> </a:t>
            </a:r>
            <a:r>
              <a:rPr lang="en-US" sz="1400" dirty="0" err="1"/>
              <a:t>thực</a:t>
            </a:r>
            <a:r>
              <a:rPr lang="en-US" sz="1400" dirty="0"/>
              <a:t> </a:t>
            </a:r>
            <a:r>
              <a:rPr lang="en-US" sz="1400" dirty="0" err="1"/>
              <a:t>tế</a:t>
            </a:r>
            <a:r>
              <a:rPr lang="en-US" sz="1400" dirty="0"/>
              <a:t> </a:t>
            </a:r>
            <a:r>
              <a:rPr lang="en-US" sz="1400" dirty="0" err="1"/>
              <a:t>ngoài</a:t>
            </a:r>
            <a:r>
              <a:rPr lang="en-US" sz="1400" dirty="0"/>
              <a:t> </a:t>
            </a:r>
            <a:r>
              <a:rPr lang="en-US" sz="1400" dirty="0" err="1"/>
              <a:t>thao</a:t>
            </a:r>
            <a:r>
              <a:rPr lang="en-US" sz="1400" dirty="0"/>
              <a:t> </a:t>
            </a:r>
            <a:r>
              <a:rPr lang="en-US" sz="1400" dirty="0" err="1"/>
              <a:t>trường</a:t>
            </a:r>
            <a:endParaRPr lang="en-US" sz="600" dirty="0"/>
          </a:p>
          <a:p>
            <a:pPr indent="228600">
              <a:tabLst>
                <a:tab pos="4914900" algn="l"/>
              </a:tabLst>
              <a:defRPr/>
            </a:pPr>
            <a:endParaRPr lang="en-US" dirty="0"/>
          </a:p>
        </p:txBody>
      </p:sp>
      <p:sp>
        <p:nvSpPr>
          <p:cNvPr id="28684" name="Rectangle 12"/>
          <p:cNvSpPr>
            <a:spLocks noChangeArrowheads="1"/>
          </p:cNvSpPr>
          <p:nvPr/>
        </p:nvSpPr>
        <p:spPr bwMode="auto">
          <a:xfrm>
            <a:off x="1714500" y="5922963"/>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28600" algn="just">
              <a:tabLst>
                <a:tab pos="4914900" algn="l"/>
              </a:tabLst>
              <a:defRPr/>
            </a:pPr>
            <a:r>
              <a:rPr lang="en-US" sz="1400" dirty="0"/>
              <a:t>Chi </a:t>
            </a:r>
            <a:r>
              <a:rPr lang="en-US" sz="1400" dirty="0" err="1"/>
              <a:t>phí</a:t>
            </a:r>
            <a:r>
              <a:rPr lang="en-US" sz="1400" dirty="0"/>
              <a:t> </a:t>
            </a:r>
            <a:r>
              <a:rPr lang="en-US" sz="1400" dirty="0" err="1"/>
              <a:t>bỏ</a:t>
            </a:r>
            <a:r>
              <a:rPr lang="en-US" sz="1400" dirty="0"/>
              <a:t> </a:t>
            </a:r>
            <a:r>
              <a:rPr lang="en-US" sz="1400" dirty="0" err="1"/>
              <a:t>ra</a:t>
            </a:r>
            <a:r>
              <a:rPr lang="en-US" sz="1400" dirty="0"/>
              <a:t> </a:t>
            </a:r>
            <a:r>
              <a:rPr lang="en-US" sz="1400" dirty="0" err="1"/>
              <a:t>cho</a:t>
            </a:r>
            <a:r>
              <a:rPr lang="en-US" sz="1400" dirty="0"/>
              <a:t> </a:t>
            </a:r>
            <a:r>
              <a:rPr lang="en-US" sz="1400" dirty="0" err="1"/>
              <a:t>thực</a:t>
            </a:r>
            <a:r>
              <a:rPr lang="en-US" sz="1400" dirty="0"/>
              <a:t> </a:t>
            </a:r>
            <a:r>
              <a:rPr lang="en-US" sz="1400" dirty="0" err="1"/>
              <a:t>hành</a:t>
            </a:r>
            <a:r>
              <a:rPr lang="en-US" sz="1400" dirty="0"/>
              <a:t> </a:t>
            </a:r>
            <a:r>
              <a:rPr lang="en-US" sz="1400" dirty="0" err="1"/>
              <a:t>huấn</a:t>
            </a:r>
            <a:r>
              <a:rPr lang="en-US" sz="1400" dirty="0"/>
              <a:t> </a:t>
            </a:r>
            <a:r>
              <a:rPr lang="en-US" sz="1400" dirty="0" err="1"/>
              <a:t>luyện</a:t>
            </a:r>
            <a:r>
              <a:rPr lang="en-US" sz="1400" dirty="0"/>
              <a:t> </a:t>
            </a:r>
            <a:r>
              <a:rPr lang="en-US" sz="1400" dirty="0" err="1"/>
              <a:t>tại</a:t>
            </a:r>
            <a:r>
              <a:rPr lang="en-US" sz="1400" dirty="0"/>
              <a:t> </a:t>
            </a:r>
            <a:r>
              <a:rPr lang="en-US" sz="1400" dirty="0" err="1"/>
              <a:t>các</a:t>
            </a:r>
            <a:r>
              <a:rPr lang="en-US" sz="1400" dirty="0"/>
              <a:t> </a:t>
            </a:r>
            <a:r>
              <a:rPr lang="en-US" sz="1400" dirty="0" err="1"/>
              <a:t>trung</a:t>
            </a:r>
            <a:r>
              <a:rPr lang="en-US" sz="1400" dirty="0"/>
              <a:t> </a:t>
            </a:r>
            <a:r>
              <a:rPr lang="en-US" sz="1400" dirty="0" err="1"/>
              <a:t>tâm</a:t>
            </a:r>
            <a:r>
              <a:rPr lang="en-US" sz="1400" dirty="0"/>
              <a:t> </a:t>
            </a:r>
            <a:r>
              <a:rPr lang="en-US" sz="1400" dirty="0" err="1"/>
              <a:t>mô</a:t>
            </a:r>
            <a:r>
              <a:rPr lang="en-US" sz="1400" dirty="0"/>
              <a:t> </a:t>
            </a:r>
            <a:r>
              <a:rPr lang="en-US" sz="1400" dirty="0" err="1"/>
              <a:t>phỏng</a:t>
            </a:r>
            <a:endParaRPr lang="en-US" dirty="0"/>
          </a:p>
        </p:txBody>
      </p:sp>
      <p:sp>
        <p:nvSpPr>
          <p:cNvPr id="28685" name="Rectangle 13"/>
          <p:cNvSpPr>
            <a:spLocks noChangeArrowheads="1"/>
          </p:cNvSpPr>
          <p:nvPr/>
        </p:nvSpPr>
        <p:spPr bwMode="auto">
          <a:xfrm>
            <a:off x="2306638" y="6473825"/>
            <a:ext cx="4530725" cy="3683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28600" algn="ctr">
              <a:tabLst>
                <a:tab pos="4914900" algn="l"/>
              </a:tabLst>
              <a:defRPr/>
            </a:pPr>
            <a:r>
              <a:rPr lang="en-US" b="1" dirty="0">
                <a:solidFill>
                  <a:srgbClr val="0070C0"/>
                </a:solidFill>
              </a:rPr>
              <a:t>Chi </a:t>
            </a:r>
            <a:r>
              <a:rPr lang="en-US" b="1" dirty="0" err="1">
                <a:solidFill>
                  <a:srgbClr val="0070C0"/>
                </a:solidFill>
              </a:rPr>
              <a:t>phí</a:t>
            </a:r>
            <a:r>
              <a:rPr lang="en-US" b="1" dirty="0">
                <a:solidFill>
                  <a:srgbClr val="0070C0"/>
                </a:solidFill>
              </a:rPr>
              <a:t> </a:t>
            </a:r>
            <a:r>
              <a:rPr lang="en-US" b="1" dirty="0" err="1">
                <a:solidFill>
                  <a:srgbClr val="0070C0"/>
                </a:solidFill>
              </a:rPr>
              <a:t>cho</a:t>
            </a:r>
            <a:r>
              <a:rPr lang="en-US" b="1" dirty="0">
                <a:solidFill>
                  <a:srgbClr val="0070C0"/>
                </a:solidFill>
              </a:rPr>
              <a:t> </a:t>
            </a:r>
            <a:r>
              <a:rPr lang="en-US" b="1" dirty="0" err="1">
                <a:solidFill>
                  <a:srgbClr val="0070C0"/>
                </a:solidFill>
              </a:rPr>
              <a:t>các</a:t>
            </a:r>
            <a:r>
              <a:rPr lang="en-US" b="1" dirty="0">
                <a:solidFill>
                  <a:srgbClr val="0070C0"/>
                </a:solidFill>
              </a:rPr>
              <a:t> </a:t>
            </a:r>
            <a:r>
              <a:rPr lang="en-US" b="1" dirty="0" err="1">
                <a:solidFill>
                  <a:srgbClr val="0070C0"/>
                </a:solidFill>
              </a:rPr>
              <a:t>hình</a:t>
            </a:r>
            <a:r>
              <a:rPr lang="en-US" b="1" dirty="0">
                <a:solidFill>
                  <a:srgbClr val="0070C0"/>
                </a:solidFill>
              </a:rPr>
              <a:t> </a:t>
            </a:r>
            <a:r>
              <a:rPr lang="en-US" b="1" dirty="0" err="1">
                <a:solidFill>
                  <a:srgbClr val="0070C0"/>
                </a:solidFill>
              </a:rPr>
              <a:t>thức</a:t>
            </a:r>
            <a:r>
              <a:rPr lang="en-US" b="1" dirty="0">
                <a:solidFill>
                  <a:srgbClr val="0070C0"/>
                </a:solidFill>
              </a:rPr>
              <a:t> </a:t>
            </a:r>
            <a:r>
              <a:rPr lang="en-US" b="1" dirty="0" err="1">
                <a:solidFill>
                  <a:srgbClr val="0070C0"/>
                </a:solidFill>
              </a:rPr>
              <a:t>huấn</a:t>
            </a:r>
            <a:r>
              <a:rPr lang="en-US" b="1" dirty="0">
                <a:solidFill>
                  <a:srgbClr val="0070C0"/>
                </a:solidFill>
              </a:rPr>
              <a:t> </a:t>
            </a:r>
            <a:r>
              <a:rPr lang="en-US" b="1" dirty="0" err="1">
                <a:solidFill>
                  <a:srgbClr val="0070C0"/>
                </a:solidFill>
              </a:rPr>
              <a:t>luyện</a:t>
            </a:r>
            <a:endParaRPr lang="en-US" b="1" dirty="0">
              <a:solidFill>
                <a:srgbClr val="0070C0"/>
              </a:solidFill>
            </a:endParaRPr>
          </a:p>
        </p:txBody>
      </p:sp>
    </p:spTree>
    <p:extLst>
      <p:ext uri="{BB962C8B-B14F-4D97-AF65-F5344CB8AC3E}">
        <p14:creationId xmlns:p14="http://schemas.microsoft.com/office/powerpoint/2010/main" val="25193034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3"/>
          <p:cNvSpPr>
            <a:spLocks noGrp="1"/>
          </p:cNvSpPr>
          <p:nvPr>
            <p:ph type="title"/>
          </p:nvPr>
        </p:nvSpPr>
        <p:spPr>
          <a:xfrm>
            <a:off x="187325" y="419100"/>
            <a:ext cx="8423275" cy="561975"/>
          </a:xfrm>
        </p:spPr>
        <p:txBody>
          <a:bodyPr>
            <a:normAutofit fontScale="90000"/>
          </a:bodyPr>
          <a:lstStyle/>
          <a:p>
            <a:pPr algn="l"/>
            <a:r>
              <a:rPr lang="en-US" altLang="vi-VN" sz="2400" b="1" dirty="0" smtClean="0">
                <a:solidFill>
                  <a:schemeClr val="tx1"/>
                </a:solidFill>
                <a:latin typeface="Times New Roman" panose="02020603050405020304" pitchFamily="18" charset="0"/>
                <a:cs typeface="Times New Roman" panose="02020603050405020304" pitchFamily="18" charset="0"/>
              </a:rPr>
              <a:t>So </a:t>
            </a:r>
            <a:r>
              <a:rPr lang="en-US" altLang="vi-VN" sz="2400" b="1" dirty="0" err="1" smtClean="0">
                <a:solidFill>
                  <a:schemeClr val="tx1"/>
                </a:solidFill>
                <a:latin typeface="Times New Roman" panose="02020603050405020304" pitchFamily="18" charset="0"/>
                <a:cs typeface="Times New Roman" panose="02020603050405020304" pitchFamily="18" charset="0"/>
              </a:rPr>
              <a:t>sánh</a:t>
            </a:r>
            <a:r>
              <a:rPr lang="en-US" altLang="vi-VN" sz="2400" b="1" dirty="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quỹ</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thời</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gian</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giữa</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các</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hình</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thức</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huấn</a:t>
            </a:r>
            <a:r>
              <a:rPr lang="en-US" altLang="vi-VN" sz="2400" b="1" dirty="0" smtClean="0">
                <a:solidFill>
                  <a:schemeClr val="tx1"/>
                </a:solidFill>
                <a:latin typeface="Times New Roman" panose="02020603050405020304" pitchFamily="18" charset="0"/>
                <a:cs typeface="Times New Roman" panose="02020603050405020304" pitchFamily="18" charset="0"/>
              </a:rPr>
              <a:t> </a:t>
            </a:r>
            <a:r>
              <a:rPr lang="en-US" altLang="vi-VN" sz="2400" b="1" dirty="0" err="1" smtClean="0">
                <a:solidFill>
                  <a:schemeClr val="tx1"/>
                </a:solidFill>
                <a:latin typeface="Times New Roman" panose="02020603050405020304" pitchFamily="18" charset="0"/>
                <a:cs typeface="Times New Roman" panose="02020603050405020304" pitchFamily="18" charset="0"/>
              </a:rPr>
              <a:t>luyện</a:t>
            </a:r>
            <a:endParaRPr lang="en-US" altLang="vi-VN" sz="2400" b="1" dirty="0" smtClean="0">
              <a:solidFill>
                <a:schemeClr val="tx1"/>
              </a:solidFill>
              <a:latin typeface="Times New Roman" panose="02020603050405020304" pitchFamily="18" charset="0"/>
              <a:cs typeface="Times New Roman" panose="02020603050405020304" pitchFamily="18" charset="0"/>
            </a:endParaRP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285875"/>
            <a:ext cx="6534150" cy="48577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5060" name="Rectangle 4"/>
          <p:cNvSpPr>
            <a:spLocks noChangeArrowheads="1"/>
          </p:cNvSpPr>
          <p:nvPr/>
        </p:nvSpPr>
        <p:spPr bwMode="auto">
          <a:xfrm>
            <a:off x="2562225" y="6473825"/>
            <a:ext cx="4019550" cy="368300"/>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lgn="ctr">
              <a:defRPr/>
            </a:pPr>
            <a:r>
              <a:rPr lang="en-US" b="1" dirty="0" err="1">
                <a:solidFill>
                  <a:srgbClr val="0070C0"/>
                </a:solidFill>
              </a:rPr>
              <a:t>Hiệu</a:t>
            </a:r>
            <a:r>
              <a:rPr lang="en-US" b="1" dirty="0">
                <a:solidFill>
                  <a:srgbClr val="0070C0"/>
                </a:solidFill>
              </a:rPr>
              <a:t> </a:t>
            </a:r>
            <a:r>
              <a:rPr lang="en-US" b="1" dirty="0" err="1">
                <a:solidFill>
                  <a:srgbClr val="0070C0"/>
                </a:solidFill>
              </a:rPr>
              <a:t>quả</a:t>
            </a:r>
            <a:r>
              <a:rPr lang="en-US" b="1" dirty="0">
                <a:solidFill>
                  <a:srgbClr val="0070C0"/>
                </a:solidFill>
              </a:rPr>
              <a:t> </a:t>
            </a:r>
            <a:r>
              <a:rPr lang="en-US" b="1" dirty="0" err="1">
                <a:solidFill>
                  <a:srgbClr val="0070C0"/>
                </a:solidFill>
              </a:rPr>
              <a:t>các</a:t>
            </a:r>
            <a:r>
              <a:rPr lang="en-US" b="1" dirty="0">
                <a:solidFill>
                  <a:srgbClr val="0070C0"/>
                </a:solidFill>
              </a:rPr>
              <a:t> </a:t>
            </a:r>
            <a:r>
              <a:rPr lang="en-US" b="1" dirty="0" err="1">
                <a:solidFill>
                  <a:srgbClr val="0070C0"/>
                </a:solidFill>
              </a:rPr>
              <a:t>hình</a:t>
            </a:r>
            <a:r>
              <a:rPr lang="en-US" b="1" dirty="0">
                <a:solidFill>
                  <a:srgbClr val="0070C0"/>
                </a:solidFill>
              </a:rPr>
              <a:t> </a:t>
            </a:r>
            <a:r>
              <a:rPr lang="en-US" b="1" dirty="0" err="1">
                <a:solidFill>
                  <a:srgbClr val="0070C0"/>
                </a:solidFill>
              </a:rPr>
              <a:t>thức</a:t>
            </a:r>
            <a:r>
              <a:rPr lang="en-US" b="1" dirty="0">
                <a:solidFill>
                  <a:srgbClr val="0070C0"/>
                </a:solidFill>
              </a:rPr>
              <a:t> </a:t>
            </a:r>
            <a:r>
              <a:rPr lang="en-US" b="1" dirty="0" err="1">
                <a:solidFill>
                  <a:srgbClr val="0070C0"/>
                </a:solidFill>
              </a:rPr>
              <a:t>huấn</a:t>
            </a:r>
            <a:r>
              <a:rPr lang="en-US" b="1" dirty="0">
                <a:solidFill>
                  <a:srgbClr val="0070C0"/>
                </a:solidFill>
              </a:rPr>
              <a:t> </a:t>
            </a:r>
            <a:r>
              <a:rPr lang="en-US" b="1" dirty="0" err="1">
                <a:solidFill>
                  <a:srgbClr val="0070C0"/>
                </a:solidFill>
              </a:rPr>
              <a:t>luyện</a:t>
            </a:r>
            <a:endParaRPr lang="en-US" b="1" dirty="0">
              <a:solidFill>
                <a:srgbClr val="0070C0"/>
              </a:solidFill>
            </a:endParaRPr>
          </a:p>
        </p:txBody>
      </p:sp>
    </p:spTree>
    <p:extLst>
      <p:ext uri="{BB962C8B-B14F-4D97-AF65-F5344CB8AC3E}">
        <p14:creationId xmlns:p14="http://schemas.microsoft.com/office/powerpoint/2010/main" val="40054191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250825" y="276225"/>
            <a:ext cx="8578850" cy="638175"/>
          </a:xfrm>
        </p:spPr>
        <p:txBody>
          <a:bodyPr>
            <a:normAutofit/>
          </a:bodyPr>
          <a:lstStyle/>
          <a:p>
            <a:pPr algn="ctr"/>
            <a:r>
              <a:rPr lang="en-US" altLang="vi-VN" sz="2000" b="1" dirty="0" smtClean="0">
                <a:latin typeface="Times New Roman" panose="02020603050405020304" pitchFamily="18" charset="0"/>
                <a:ea typeface="Microsoft YaHei" panose="020B0503020204020204" pitchFamily="34" charset="-122"/>
                <a:cs typeface="Times New Roman" panose="02020603050405020304" pitchFamily="18" charset="0"/>
              </a:rPr>
              <a:t>MÔ HÌNH HỆ THỐNG HUẤN LUYỆN SỬ DỤNG CÔNG CỤ MÔ PHỎNG</a:t>
            </a:r>
            <a:endParaRPr lang="en-US" altLang="vi-VN" sz="2000" b="1"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13" name="Slide Number Placeholder 4"/>
          <p:cNvSpPr txBox="1">
            <a:spLocks/>
          </p:cNvSpPr>
          <p:nvPr/>
        </p:nvSpPr>
        <p:spPr>
          <a:xfrm>
            <a:off x="8232775" y="5724525"/>
            <a:ext cx="596900" cy="457200"/>
          </a:xfrm>
          <a:prstGeom prst="rect">
            <a:avLst/>
          </a:prstGeom>
        </p:spPr>
        <p:txBody>
          <a:bodyPr/>
          <a:lstStyle>
            <a:defPPr>
              <a:defRPr lang="en-US"/>
            </a:defPPr>
            <a:lvl1pPr marL="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1pPr>
            <a:lvl2pPr marL="742950" indent="-28575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2pPr>
            <a:lvl3pPr marL="1143000" indent="-22860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3pPr>
            <a:lvl4pPr marL="1600200" indent="-22860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4pPr>
            <a:lvl5pPr marL="2057400" indent="-228600" algn="l" defTabSz="914400" rtl="0" eaLnBrk="0" latinLnBrk="0" hangingPunct="0">
              <a:defRPr sz="2400" kern="1200">
                <a:solidFill>
                  <a:schemeClr val="tx1"/>
                </a:solidFill>
                <a:latin typeface="Gulim" panose="020B0600000101010101" pitchFamily="34" charset="-127"/>
                <a:ea typeface="Gulim" panose="020B0600000101010101" pitchFamily="34" charset="-127"/>
                <a:cs typeface="+mn-cs"/>
              </a:defRPr>
            </a:lvl5pPr>
            <a:lvl6pPr marL="25146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6pPr>
            <a:lvl7pPr marL="29718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7pPr>
            <a:lvl8pPr marL="34290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8pPr>
            <a:lvl9pPr marL="3886200" indent="-228600" algn="l" defTabSz="914400" rtl="0" eaLnBrk="0" fontAlgn="base" latinLnBrk="1" hangingPunct="0">
              <a:spcBef>
                <a:spcPct val="0"/>
              </a:spcBef>
              <a:spcAft>
                <a:spcPct val="0"/>
              </a:spcAft>
              <a:defRPr sz="2400" kern="1200">
                <a:solidFill>
                  <a:schemeClr val="tx1"/>
                </a:solidFill>
                <a:latin typeface="Gulim" panose="020B0600000101010101" pitchFamily="34" charset="-127"/>
                <a:ea typeface="Gulim" panose="020B0600000101010101" pitchFamily="34" charset="-127"/>
                <a:cs typeface="+mn-cs"/>
              </a:defRPr>
            </a:lvl9pPr>
          </a:lstStyle>
          <a:p>
            <a:pPr eaLnBrk="1" hangingPunct="1"/>
            <a:fld id="{FA70D89F-AB2F-486C-BCE7-3B62E3DE9F59}" type="slidenum">
              <a:rPr lang="en-US" altLang="vi-VN" sz="1400" smtClean="0">
                <a:latin typeface="-탈윤체M" pitchFamily="2" charset="-127"/>
                <a:ea typeface="-탈윤체M" pitchFamily="2" charset="-127"/>
              </a:rPr>
              <a:pPr eaLnBrk="1" hangingPunct="1"/>
              <a:t>9</a:t>
            </a:fld>
            <a:endParaRPr lang="en-US" altLang="vi-VN" sz="1400">
              <a:latin typeface="-탈윤체M" pitchFamily="2" charset="-127"/>
              <a:ea typeface="-탈윤체M" pitchFamily="2" charset="-127"/>
            </a:endParaRPr>
          </a:p>
        </p:txBody>
      </p:sp>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268413"/>
            <a:ext cx="8477250" cy="503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6242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BFFFB3EE-5BAA-4A7D-B8A0-FC61AB1B54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Mail merge made easy</Template>
  <TotalTime>10345</TotalTime>
  <Words>4177</Words>
  <Application>Microsoft Office PowerPoint</Application>
  <PresentationFormat>On-screen Show (4:3)</PresentationFormat>
  <Paragraphs>206</Paragraphs>
  <Slides>35</Slides>
  <Notes>13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47" baseType="lpstr">
      <vt:lpstr>Microsoft YaHei</vt:lpstr>
      <vt:lpstr>Arial</vt:lpstr>
      <vt:lpstr>Calibri</vt:lpstr>
      <vt:lpstr>Constantia</vt:lpstr>
      <vt:lpstr>MS Mincho</vt:lpstr>
      <vt:lpstr>Segoe</vt:lpstr>
      <vt:lpstr>Segoe UI Light</vt:lpstr>
      <vt:lpstr>Times New Roman</vt:lpstr>
      <vt:lpstr>Wingdings</vt:lpstr>
      <vt:lpstr>-탈윤체M</vt:lpstr>
      <vt:lpstr>Essential</vt:lpstr>
      <vt:lpstr>Visio</vt:lpstr>
      <vt:lpstr>Mô phỏng và ứng dụng trong huấn luyện quân sự</vt:lpstr>
      <vt:lpstr>NộI dung</vt:lpstr>
      <vt:lpstr>Công nghệ mô phỏng</vt:lpstr>
      <vt:lpstr>PowerPoint Presentation</vt:lpstr>
      <vt:lpstr>Mô phỏng trong quân sự</vt:lpstr>
      <vt:lpstr>Công tác huấn luyện bộ đội</vt:lpstr>
      <vt:lpstr>CHI PHÍ CHO CÁC HÌNH THỨC HUẤN LUYỆN</vt:lpstr>
      <vt:lpstr>So sánh quỹ thời gian giữa các hình thức huấn luyện</vt:lpstr>
      <vt:lpstr>MÔ HÌNH HỆ THỐNG HUẤN LUYỆN SỬ DỤNG CÔNG CỤ MÔ PHỎNG</vt:lpstr>
      <vt:lpstr>Phân loại các phương pháp huấn luyện mô phỏng</vt:lpstr>
      <vt:lpstr>1. Huấn luyện cơ bản trên máy tính</vt:lpstr>
      <vt:lpstr>2. Mô phỏng bán tự nhiên:</vt:lpstr>
      <vt:lpstr>3. Mô phỏng thực tại ảo</vt:lpstr>
      <vt:lpstr>4. Mô phỏng ngoài thực địa</vt:lpstr>
      <vt:lpstr>5. Mô phỏng tích hợp các quân binh chủng</vt:lpstr>
      <vt:lpstr>PowerPoint Presentation</vt:lpstr>
      <vt:lpstr>Một số chuẩn kết nối</vt:lpstr>
      <vt:lpstr>Ví dụ kết nối theo chuẩn DIS và HLA trong hệ thống vbs3</vt:lpstr>
      <vt:lpstr>Chuẩn kết nối DIS  (Distributed Interactive Simulation)</vt:lpstr>
      <vt:lpstr>ĐẶC ĐIỂM CHUẨN DIS</vt:lpstr>
      <vt:lpstr>chuẩn kết nối HLA (High Level Architecture)</vt:lpstr>
      <vt:lpstr>ĐẶC ĐIỂM CHUẨN HLA</vt:lpstr>
      <vt:lpstr> MỘT SỐ KHÁI NIỆM VỀ MÔ HÌNH HÓA VÀ  MÔ PHỎNG</vt:lpstr>
      <vt:lpstr>PowerPoint Presentation</vt:lpstr>
      <vt:lpstr>MỘT SỐ KHÁI NIỆM VỀ MÔ HÌNH HÓA VÀ  MÔ PHỎNG</vt:lpstr>
      <vt:lpstr>MỘT SỐ KHÁI NIỆM VỀ MÔ HÌNH HÓA VÀ  MÔ PHỎNG</vt:lpstr>
      <vt:lpstr>PowerPoint Presentation</vt:lpstr>
      <vt:lpstr>MỘT SỐ KHÁI NIỆM VỀ MÔ HÌNH HÓA VÀ  MÔ PHỎNG</vt:lpstr>
      <vt:lpstr>MỘT SỐ KHÁI NIỆM VỀ MÔ HÌNH HÓA VÀ  MÔ PHỎNG</vt:lpstr>
      <vt:lpstr>MỘT SỐ KHÁI NIỆM VỀ MÔ HÌNH HÓA VÀ  MÔ PHỎNG</vt:lpstr>
      <vt:lpstr>MỘT SỐ KHÁI NIỆM VỀ MÔ HÌNH HÓA VÀ  MÔ PHỎNG</vt:lpstr>
      <vt:lpstr>MỘT SỐ KHÁI NIỆM VỀ MÔ HÌNH HÓA VÀ  MÔ PHỎNG</vt:lpstr>
      <vt:lpstr>MỘT SỐ KHÁI NIỆM VỀ MÔ HÌNH HÓA VÀ  MÔ PHỎNG</vt:lpstr>
      <vt:lpstr>MỘT SỐ KHÁI NIỆM VỀ MÔ HÌNH HÓA VÀ  MÔ PHỎNG</vt:lpstr>
      <vt:lpstr>MỘT SỐ KHÁI NIỆM VỀ MÔ HÌNH HÓA VÀ  MÔ PHỎNG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Mail merge MadE easy</dc:title>
  <dc:creator>Nguyen Khanh</dc:creator>
  <cp:keywords/>
  <cp:lastModifiedBy>giovatuyet</cp:lastModifiedBy>
  <cp:revision>626</cp:revision>
  <cp:lastPrinted>2021-01-25T02:24:45Z</cp:lastPrinted>
  <dcterms:created xsi:type="dcterms:W3CDTF">2015-03-10T19:13:31Z</dcterms:created>
  <dcterms:modified xsi:type="dcterms:W3CDTF">2021-05-30T08:25:56Z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TC021295509991</vt:lpwstr>
  </property>
</Properties>
</file>